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9"/>
  </p:notesMasterIdLst>
  <p:sldIdLst>
    <p:sldId id="312" r:id="rId2"/>
    <p:sldId id="258" r:id="rId3"/>
    <p:sldId id="260" r:id="rId4"/>
    <p:sldId id="313" r:id="rId5"/>
    <p:sldId id="325" r:id="rId6"/>
    <p:sldId id="318" r:id="rId7"/>
    <p:sldId id="321" r:id="rId8"/>
    <p:sldId id="327" r:id="rId9"/>
    <p:sldId id="320" r:id="rId10"/>
    <p:sldId id="335" r:id="rId11"/>
    <p:sldId id="328" r:id="rId12"/>
    <p:sldId id="329" r:id="rId13"/>
    <p:sldId id="337" r:id="rId14"/>
    <p:sldId id="338" r:id="rId15"/>
    <p:sldId id="330" r:id="rId16"/>
    <p:sldId id="331" r:id="rId17"/>
    <p:sldId id="333" r:id="rId18"/>
    <p:sldId id="323" r:id="rId19"/>
    <p:sldId id="334" r:id="rId20"/>
    <p:sldId id="324" r:id="rId21"/>
    <p:sldId id="336" r:id="rId22"/>
    <p:sldId id="319" r:id="rId23"/>
    <p:sldId id="290" r:id="rId24"/>
    <p:sldId id="332" r:id="rId25"/>
    <p:sldId id="322" r:id="rId26"/>
    <p:sldId id="339" r:id="rId27"/>
    <p:sldId id="317" r:id="rId28"/>
  </p:sldIdLst>
  <p:sldSz cx="9144000" cy="5143500" type="screen16x9"/>
  <p:notesSz cx="6858000" cy="9144000"/>
  <p:embeddedFontLst>
    <p:embeddedFont>
      <p:font typeface="Anaheim" panose="020B0604020202020204" charset="0"/>
      <p:regular r:id="rId30"/>
      <p:bold r:id="rId31"/>
    </p:embeddedFont>
    <p:embeddedFont>
      <p:font typeface="Barlow" panose="00000500000000000000" pitchFamily="2" charset="0"/>
      <p:regular r:id="rId32"/>
      <p:bold r:id="rId33"/>
      <p:italic r:id="rId34"/>
      <p:boldItalic r:id="rId35"/>
    </p:embeddedFont>
    <p:embeddedFont>
      <p:font typeface="Poppins" panose="00000500000000000000" pitchFamily="2" charset="0"/>
      <p:regular r:id="rId36"/>
      <p:bold r:id="rId37"/>
      <p:italic r:id="rId38"/>
      <p:boldItalic r:id="rId39"/>
    </p:embeddedFont>
    <p:embeddedFont>
      <p:font typeface="Poppins Black" panose="00000A00000000000000" pitchFamily="2" charset="0"/>
      <p:bold r:id="rId40"/>
      <p:italic r:id="rId41"/>
      <p:boldItalic r:id="rId42"/>
    </p:embeddedFont>
    <p:embeddedFont>
      <p:font typeface="Poppins ExtraBold" panose="00000900000000000000" pitchFamily="2" charset="0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F38AA0-FA9A-49D9-BC3D-3851897A561C}" v="3417" dt="2025-03-07T00:33:14.144"/>
    <p1510:client id="{3A246B93-0347-8C01-6C08-9E3E05C8E7A1}" v="1255" dt="2025-03-06T22:17:24.671"/>
    <p1510:client id="{54DCC42B-D2B8-C34F-94E2-C41A8999AC8D}" v="1212" dt="2025-03-07T17:13:46.263"/>
    <p1510:client id="{564608E7-2ABA-DE30-B134-AA21C49CA7E7}" v="16" vWet="16" dt="2025-03-07T00:33:14.317"/>
    <p1510:client id="{81483CBD-3FE3-A5FA-2621-B3FCA91CEFAD}" v="1" dt="2025-03-07T04:54:49.792"/>
    <p1510:client id="{B6C81BB7-413B-BA32-EB85-F94A07D122A5}" v="353" dt="2025-03-06T19:39:07.227"/>
  </p1510:revLst>
</p1510:revInfo>
</file>

<file path=ppt/tableStyles.xml><?xml version="1.0" encoding="utf-8"?>
<a:tblStyleLst xmlns:a="http://schemas.openxmlformats.org/drawingml/2006/main" def="{B9EAE774-C35E-40D1-A8E4-C2869D6153AE}">
  <a:tblStyle styleId="{B9EAE774-C35E-40D1-A8E4-C2869D6153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12258A7-AD67-4E2D-9732-AD00B421BD4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1" d="100"/>
          <a:sy n="131" d="100"/>
        </p:scale>
        <p:origin x="428" y="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9FEB85-AC7A-4C69-B74D-90B38B64FA97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00CCE4CD-1373-439D-95AB-DB20A2005EB3}">
      <dgm:prSet phldrT="[Texto]"/>
      <dgm:spPr/>
      <dgm:t>
        <a:bodyPr/>
        <a:lstStyle/>
        <a:p>
          <a:pPr rtl="0"/>
          <a:r>
            <a:rPr lang="pt-PT">
              <a:latin typeface="Barlow"/>
            </a:rPr>
            <a:t>BFS</a:t>
          </a:r>
        </a:p>
      </dgm:t>
    </dgm:pt>
    <dgm:pt modelId="{BFB29FAE-0714-4959-B61E-CF8416D66F07}" type="parTrans" cxnId="{96B8EFFC-6952-4DA6-B505-13E5314FDB51}">
      <dgm:prSet/>
      <dgm:spPr/>
      <dgm:t>
        <a:bodyPr/>
        <a:lstStyle/>
        <a:p>
          <a:endParaRPr lang="pt-PT"/>
        </a:p>
      </dgm:t>
    </dgm:pt>
    <dgm:pt modelId="{E2F0876A-DABF-474A-A3BE-BC412CA917F5}" type="sibTrans" cxnId="{96B8EFFC-6952-4DA6-B505-13E5314FDB51}">
      <dgm:prSet/>
      <dgm:spPr/>
      <dgm:t>
        <a:bodyPr/>
        <a:lstStyle/>
        <a:p>
          <a:endParaRPr lang="pt-PT"/>
        </a:p>
      </dgm:t>
    </dgm:pt>
    <dgm:pt modelId="{1E229F3D-B7AB-4C0A-BF7F-158F383D4681}">
      <dgm:prSet phldrT="[Texto]"/>
      <dgm:spPr/>
      <dgm:t>
        <a:bodyPr/>
        <a:lstStyle/>
        <a:p>
          <a:pPr rtl="0"/>
          <a:r>
            <a:rPr lang="pt-PT" err="1">
              <a:solidFill>
                <a:srgbClr val="000000"/>
              </a:solidFill>
              <a:latin typeface="Barlow"/>
              <a:ea typeface="Calibri"/>
              <a:cs typeface="Calibri"/>
            </a:rPr>
            <a:t>Breadth</a:t>
          </a:r>
          <a:r>
            <a:rPr lang="pt-PT">
              <a:solidFill>
                <a:srgbClr val="000000"/>
              </a:solidFill>
              <a:latin typeface="Barlow"/>
              <a:ea typeface="Calibri"/>
              <a:cs typeface="Calibri"/>
            </a:rPr>
            <a:t> </a:t>
          </a:r>
          <a:r>
            <a:rPr lang="pt-PT" err="1">
              <a:solidFill>
                <a:srgbClr val="000000"/>
              </a:solidFill>
              <a:latin typeface="Barlow"/>
              <a:ea typeface="Calibri"/>
              <a:cs typeface="Calibri"/>
            </a:rPr>
            <a:t>First</a:t>
          </a:r>
          <a:r>
            <a:rPr lang="pt-PT">
              <a:solidFill>
                <a:srgbClr val="000000"/>
              </a:solidFill>
              <a:latin typeface="Barlow"/>
              <a:ea typeface="Calibri"/>
              <a:cs typeface="Calibri"/>
            </a:rPr>
            <a:t> </a:t>
          </a:r>
          <a:r>
            <a:rPr lang="pt-PT" err="1">
              <a:solidFill>
                <a:srgbClr val="000000"/>
              </a:solidFill>
              <a:latin typeface="Barlow"/>
              <a:ea typeface="Calibri"/>
              <a:cs typeface="Calibri"/>
            </a:rPr>
            <a:t>Search</a:t>
          </a:r>
          <a:endParaRPr lang="pt-PT" err="1">
            <a:latin typeface="Barlow"/>
          </a:endParaRPr>
        </a:p>
      </dgm:t>
    </dgm:pt>
    <dgm:pt modelId="{512EA0AD-55B3-4A48-9592-C61A18EE72C5}" type="parTrans" cxnId="{7B9EE683-3F3A-44EB-832F-8AA6A71EB19B}">
      <dgm:prSet/>
      <dgm:spPr/>
      <dgm:t>
        <a:bodyPr/>
        <a:lstStyle/>
        <a:p>
          <a:endParaRPr lang="pt-PT"/>
        </a:p>
      </dgm:t>
    </dgm:pt>
    <dgm:pt modelId="{78B09227-D801-4FF7-BF28-C0DC5C7C4731}" type="sibTrans" cxnId="{7B9EE683-3F3A-44EB-832F-8AA6A71EB19B}">
      <dgm:prSet/>
      <dgm:spPr/>
      <dgm:t>
        <a:bodyPr/>
        <a:lstStyle/>
        <a:p>
          <a:endParaRPr lang="pt-PT"/>
        </a:p>
      </dgm:t>
    </dgm:pt>
    <dgm:pt modelId="{C10FACCE-1F7D-4F43-8DA8-789DE160E817}">
      <dgm:prSet phldrT="[Texto]"/>
      <dgm:spPr/>
      <dgm:t>
        <a:bodyPr/>
        <a:lstStyle/>
        <a:p>
          <a:r>
            <a:rPr lang="pt-PT">
              <a:latin typeface="Barlow"/>
            </a:rPr>
            <a:t>DFS</a:t>
          </a:r>
        </a:p>
      </dgm:t>
    </dgm:pt>
    <dgm:pt modelId="{FD418F34-2F34-4FF7-AAC2-3AB076498860}" type="parTrans" cxnId="{C1C7F1BA-F219-4547-A8E0-32DE8BEA1844}">
      <dgm:prSet/>
      <dgm:spPr/>
      <dgm:t>
        <a:bodyPr/>
        <a:lstStyle/>
        <a:p>
          <a:endParaRPr lang="pt-PT"/>
        </a:p>
      </dgm:t>
    </dgm:pt>
    <dgm:pt modelId="{8973422D-2D93-46D9-9842-EAA19163E89A}" type="sibTrans" cxnId="{C1C7F1BA-F219-4547-A8E0-32DE8BEA1844}">
      <dgm:prSet/>
      <dgm:spPr/>
      <dgm:t>
        <a:bodyPr/>
        <a:lstStyle/>
        <a:p>
          <a:endParaRPr lang="pt-PT"/>
        </a:p>
      </dgm:t>
    </dgm:pt>
    <dgm:pt modelId="{00CAC79D-7D41-44F8-9A03-BEC0F5835057}">
      <dgm:prSet phldrT="[Texto]"/>
      <dgm:spPr/>
      <dgm:t>
        <a:bodyPr/>
        <a:lstStyle/>
        <a:p>
          <a:pPr rtl="0"/>
          <a:r>
            <a:rPr lang="pt-PT" err="1">
              <a:latin typeface="Barlow"/>
            </a:rPr>
            <a:t>Depth</a:t>
          </a:r>
          <a:r>
            <a:rPr lang="pt-PT">
              <a:latin typeface="Barlow"/>
            </a:rPr>
            <a:t> </a:t>
          </a:r>
          <a:r>
            <a:rPr lang="pt-PT" err="1">
              <a:latin typeface="Barlow"/>
            </a:rPr>
            <a:t>First</a:t>
          </a:r>
          <a:r>
            <a:rPr lang="pt-PT">
              <a:latin typeface="Barlow"/>
            </a:rPr>
            <a:t> </a:t>
          </a:r>
          <a:r>
            <a:rPr lang="pt-PT" err="1">
              <a:latin typeface="Barlow"/>
            </a:rPr>
            <a:t>Search</a:t>
          </a:r>
          <a:endParaRPr lang="pt-PT">
            <a:latin typeface="Barlow"/>
          </a:endParaRPr>
        </a:p>
      </dgm:t>
    </dgm:pt>
    <dgm:pt modelId="{58114AFF-7E01-4D75-AECE-92CECA5ACBEF}" type="parTrans" cxnId="{00075475-AE07-466E-A843-BEC71AA12094}">
      <dgm:prSet/>
      <dgm:spPr/>
      <dgm:t>
        <a:bodyPr/>
        <a:lstStyle/>
        <a:p>
          <a:endParaRPr lang="pt-PT"/>
        </a:p>
      </dgm:t>
    </dgm:pt>
    <dgm:pt modelId="{CDF7D084-EE37-4A63-ACDC-23391BC75F3E}" type="sibTrans" cxnId="{00075475-AE07-466E-A843-BEC71AA12094}">
      <dgm:prSet/>
      <dgm:spPr/>
      <dgm:t>
        <a:bodyPr/>
        <a:lstStyle/>
        <a:p>
          <a:endParaRPr lang="pt-PT"/>
        </a:p>
      </dgm:t>
    </dgm:pt>
    <dgm:pt modelId="{9FF80AB2-F64D-4D26-BD2C-3DD440975E80}">
      <dgm:prSet phldrT="[Texto]"/>
      <dgm:spPr/>
      <dgm:t>
        <a:bodyPr/>
        <a:lstStyle/>
        <a:p>
          <a:r>
            <a:rPr lang="pt-PT">
              <a:latin typeface="Arial"/>
            </a:rPr>
            <a:t>IDS</a:t>
          </a:r>
          <a:endParaRPr lang="pt-PT"/>
        </a:p>
      </dgm:t>
    </dgm:pt>
    <dgm:pt modelId="{869FD446-1A7A-44AB-8F8E-1861141614D2}" type="parTrans" cxnId="{A4B3A0D4-F486-4C95-86B7-78D7C07E5399}">
      <dgm:prSet/>
      <dgm:spPr/>
      <dgm:t>
        <a:bodyPr/>
        <a:lstStyle/>
        <a:p>
          <a:endParaRPr lang="pt-PT"/>
        </a:p>
      </dgm:t>
    </dgm:pt>
    <dgm:pt modelId="{0F39C12B-7921-4636-B752-F04936E18FAE}" type="sibTrans" cxnId="{A4B3A0D4-F486-4C95-86B7-78D7C07E5399}">
      <dgm:prSet/>
      <dgm:spPr/>
      <dgm:t>
        <a:bodyPr/>
        <a:lstStyle/>
        <a:p>
          <a:endParaRPr lang="pt-PT"/>
        </a:p>
      </dgm:t>
    </dgm:pt>
    <dgm:pt modelId="{EFFCE988-71AD-40E0-AF9B-D0B10765A8B7}">
      <dgm:prSet phldrT="[Texto]"/>
      <dgm:spPr/>
      <dgm:t>
        <a:bodyPr/>
        <a:lstStyle/>
        <a:p>
          <a:pPr rtl="0"/>
          <a:r>
            <a:rPr lang="pt-PT" err="1">
              <a:latin typeface="Barlow"/>
            </a:rPr>
            <a:t>Iterative</a:t>
          </a:r>
          <a:r>
            <a:rPr lang="pt-PT">
              <a:latin typeface="Barlow"/>
            </a:rPr>
            <a:t> </a:t>
          </a:r>
          <a:r>
            <a:rPr lang="pt-PT" err="1">
              <a:latin typeface="Barlow"/>
            </a:rPr>
            <a:t>Deepening</a:t>
          </a:r>
          <a:r>
            <a:rPr lang="pt-PT">
              <a:latin typeface="Barlow"/>
            </a:rPr>
            <a:t> </a:t>
          </a:r>
          <a:r>
            <a:rPr lang="pt-PT" err="1">
              <a:latin typeface="Barlow"/>
            </a:rPr>
            <a:t>Search</a:t>
          </a:r>
          <a:endParaRPr lang="pt-PT">
            <a:latin typeface="Barlow"/>
          </a:endParaRPr>
        </a:p>
      </dgm:t>
    </dgm:pt>
    <dgm:pt modelId="{B8F15513-DDEF-47A9-9D03-5360E208AA89}" type="parTrans" cxnId="{C0680A15-ED99-42A6-B411-5A97D15D2FB9}">
      <dgm:prSet/>
      <dgm:spPr/>
      <dgm:t>
        <a:bodyPr/>
        <a:lstStyle/>
        <a:p>
          <a:endParaRPr lang="pt-PT"/>
        </a:p>
      </dgm:t>
    </dgm:pt>
    <dgm:pt modelId="{2440AEF5-3671-4F89-AF90-CB9829683F0E}" type="sibTrans" cxnId="{C0680A15-ED99-42A6-B411-5A97D15D2FB9}">
      <dgm:prSet/>
      <dgm:spPr/>
      <dgm:t>
        <a:bodyPr/>
        <a:lstStyle/>
        <a:p>
          <a:endParaRPr lang="pt-PT"/>
        </a:p>
      </dgm:t>
    </dgm:pt>
    <dgm:pt modelId="{467A4573-653D-45BD-BFA0-E26EA94CE14C}">
      <dgm:prSet phldrT="[Texto]" phldr="0"/>
      <dgm:spPr/>
      <dgm:t>
        <a:bodyPr/>
        <a:lstStyle/>
        <a:p>
          <a:pPr rtl="0"/>
          <a:r>
            <a:rPr lang="pt-PT">
              <a:latin typeface="Arial"/>
            </a:rPr>
            <a:t>Has the best results out of the three.</a:t>
          </a:r>
          <a:endParaRPr lang="pt-PT"/>
        </a:p>
      </dgm:t>
    </dgm:pt>
    <dgm:pt modelId="{3AE1F7C2-91A7-4C0C-A539-CC76A2C842C9}" type="parTrans" cxnId="{BB12A3ED-BBDA-4D1D-B73A-44D032AB11BC}">
      <dgm:prSet/>
      <dgm:spPr/>
      <dgm:t>
        <a:bodyPr/>
        <a:lstStyle/>
        <a:p>
          <a:endParaRPr lang="pt-PT"/>
        </a:p>
      </dgm:t>
    </dgm:pt>
    <dgm:pt modelId="{6D321FBC-5651-4906-8819-A1A3E60E9FD7}" type="sibTrans" cxnId="{BB12A3ED-BBDA-4D1D-B73A-44D032AB11BC}">
      <dgm:prSet/>
      <dgm:spPr/>
      <dgm:t>
        <a:bodyPr/>
        <a:lstStyle/>
        <a:p>
          <a:endParaRPr lang="pt-PT"/>
        </a:p>
      </dgm:t>
    </dgm:pt>
    <dgm:pt modelId="{98CA3547-C3F7-4B19-B7FA-C68A9D290957}">
      <dgm:prSet phldr="0"/>
      <dgm:spPr/>
      <dgm:t>
        <a:bodyPr/>
        <a:lstStyle/>
        <a:p>
          <a:pPr rtl="0"/>
          <a:r>
            <a:rPr lang="pt-PT">
              <a:latin typeface="Barlow"/>
            </a:rPr>
            <a:t>Explores </a:t>
          </a:r>
          <a:r>
            <a:rPr lang="pt-PT" err="1">
              <a:latin typeface="Barlow"/>
            </a:rPr>
            <a:t>all</a:t>
          </a:r>
          <a:r>
            <a:rPr lang="pt-PT">
              <a:latin typeface="Barlow"/>
            </a:rPr>
            <a:t> </a:t>
          </a:r>
          <a:r>
            <a:rPr lang="pt-PT" err="1">
              <a:latin typeface="Barlow"/>
            </a:rPr>
            <a:t>possible</a:t>
          </a:r>
          <a:r>
            <a:rPr lang="pt-PT">
              <a:latin typeface="Barlow"/>
            </a:rPr>
            <a:t> moves </a:t>
          </a:r>
          <a:r>
            <a:rPr lang="pt-PT" err="1">
              <a:latin typeface="Barlow"/>
            </a:rPr>
            <a:t>level</a:t>
          </a:r>
          <a:r>
            <a:rPr lang="pt-PT">
              <a:latin typeface="Barlow"/>
            </a:rPr>
            <a:t> </a:t>
          </a:r>
          <a:r>
            <a:rPr lang="pt-PT" err="1">
              <a:latin typeface="Barlow"/>
            </a:rPr>
            <a:t>by</a:t>
          </a:r>
          <a:r>
            <a:rPr lang="pt-PT">
              <a:latin typeface="Barlow"/>
            </a:rPr>
            <a:t> </a:t>
          </a:r>
          <a:r>
            <a:rPr lang="pt-PT" err="1">
              <a:latin typeface="Barlow"/>
            </a:rPr>
            <a:t>level</a:t>
          </a:r>
        </a:p>
      </dgm:t>
    </dgm:pt>
    <dgm:pt modelId="{5B66B9AB-0238-4475-8C6B-C5DCB46573B4}" type="parTrans" cxnId="{025838A8-2818-9249-BE46-8469B84FCC74}">
      <dgm:prSet/>
      <dgm:spPr/>
    </dgm:pt>
    <dgm:pt modelId="{C25399CB-FD93-4D81-8EC5-78B1065D4413}" type="sibTrans" cxnId="{025838A8-2818-9249-BE46-8469B84FCC74}">
      <dgm:prSet/>
      <dgm:spPr/>
    </dgm:pt>
    <dgm:pt modelId="{2E39EB3B-AA58-4923-BCDB-4E5A41840155}">
      <dgm:prSet phldr="0"/>
      <dgm:spPr/>
      <dgm:t>
        <a:bodyPr/>
        <a:lstStyle/>
        <a:p>
          <a:pPr rtl="0"/>
          <a:r>
            <a:rPr lang="pt-PT" b="1" err="1">
              <a:latin typeface="Barlow"/>
            </a:rPr>
            <a:t>Advantage</a:t>
          </a:r>
          <a:r>
            <a:rPr lang="pt-PT">
              <a:latin typeface="Barlow"/>
            </a:rPr>
            <a:t>: </a:t>
          </a:r>
          <a:r>
            <a:rPr lang="pt-PT" err="1">
              <a:latin typeface="Barlow"/>
            </a:rPr>
            <a:t>Guarantees</a:t>
          </a:r>
          <a:r>
            <a:rPr lang="pt-PT">
              <a:latin typeface="Barlow"/>
            </a:rPr>
            <a:t> </a:t>
          </a:r>
          <a:r>
            <a:rPr lang="pt-PT" err="1">
              <a:latin typeface="Barlow"/>
            </a:rPr>
            <a:t>the</a:t>
          </a:r>
          <a:r>
            <a:rPr lang="pt-PT">
              <a:latin typeface="Barlow"/>
            </a:rPr>
            <a:t> </a:t>
          </a:r>
          <a:r>
            <a:rPr lang="pt-PT" err="1">
              <a:latin typeface="Barlow"/>
            </a:rPr>
            <a:t>shortest</a:t>
          </a:r>
          <a:r>
            <a:rPr lang="pt-PT">
              <a:latin typeface="Barlow"/>
            </a:rPr>
            <a:t> </a:t>
          </a:r>
          <a:r>
            <a:rPr lang="pt-PT" err="1">
              <a:latin typeface="Barlow"/>
            </a:rPr>
            <a:t>solution</a:t>
          </a:r>
          <a:r>
            <a:rPr lang="pt-PT">
              <a:latin typeface="Barlow"/>
            </a:rPr>
            <a:t> in moves</a:t>
          </a:r>
        </a:p>
      </dgm:t>
    </dgm:pt>
    <dgm:pt modelId="{6E2C2757-BCB4-47E7-B6F1-45AA89BCFA69}" type="parTrans" cxnId="{227AD065-CC3F-EB41-BC56-C6522F02133F}">
      <dgm:prSet/>
      <dgm:spPr/>
    </dgm:pt>
    <dgm:pt modelId="{8639D913-5FE0-40EC-AB8C-960BA66FA249}" type="sibTrans" cxnId="{227AD065-CC3F-EB41-BC56-C6522F02133F}">
      <dgm:prSet/>
      <dgm:spPr/>
    </dgm:pt>
    <dgm:pt modelId="{8F4D26F8-7F28-4009-9DC8-6AA13F224996}">
      <dgm:prSet phldr="0"/>
      <dgm:spPr/>
      <dgm:t>
        <a:bodyPr/>
        <a:lstStyle/>
        <a:p>
          <a:pPr rtl="0"/>
          <a:r>
            <a:rPr lang="pt-PT" b="1" err="1">
              <a:latin typeface="Barlow"/>
            </a:rPr>
            <a:t>Challenge</a:t>
          </a:r>
          <a:r>
            <a:rPr lang="pt-PT">
              <a:latin typeface="Barlow"/>
            </a:rPr>
            <a:t>: Uses a </a:t>
          </a:r>
          <a:r>
            <a:rPr lang="pt-PT" err="1">
              <a:latin typeface="Barlow"/>
            </a:rPr>
            <a:t>lot</a:t>
          </a:r>
          <a:r>
            <a:rPr lang="pt-PT">
              <a:latin typeface="Barlow"/>
            </a:rPr>
            <a:t> </a:t>
          </a:r>
          <a:r>
            <a:rPr lang="pt-PT" err="1">
              <a:latin typeface="Barlow"/>
            </a:rPr>
            <a:t>of</a:t>
          </a:r>
          <a:r>
            <a:rPr lang="pt-PT">
              <a:latin typeface="Barlow"/>
            </a:rPr>
            <a:t> </a:t>
          </a:r>
          <a:r>
            <a:rPr lang="pt-PT" err="1">
              <a:latin typeface="Barlow"/>
            </a:rPr>
            <a:t>memory</a:t>
          </a:r>
          <a:r>
            <a:rPr lang="pt-PT">
              <a:latin typeface="Barlow"/>
            </a:rPr>
            <a:t>, </a:t>
          </a:r>
          <a:r>
            <a:rPr lang="pt-PT" err="1">
              <a:latin typeface="Barlow"/>
            </a:rPr>
            <a:t>storing</a:t>
          </a:r>
          <a:r>
            <a:rPr lang="pt-PT">
              <a:latin typeface="Barlow"/>
            </a:rPr>
            <a:t> </a:t>
          </a:r>
          <a:r>
            <a:rPr lang="pt-PT" err="1">
              <a:latin typeface="Barlow"/>
            </a:rPr>
            <a:t>every</a:t>
          </a:r>
          <a:r>
            <a:rPr lang="pt-PT">
              <a:latin typeface="Barlow"/>
            </a:rPr>
            <a:t> </a:t>
          </a:r>
          <a:r>
            <a:rPr lang="pt-PT" err="1">
              <a:latin typeface="Barlow"/>
            </a:rPr>
            <a:t>card</a:t>
          </a:r>
          <a:r>
            <a:rPr lang="pt-PT">
              <a:latin typeface="Barlow"/>
            </a:rPr>
            <a:t> </a:t>
          </a:r>
          <a:r>
            <a:rPr lang="pt-PT" err="1">
              <a:latin typeface="Barlow"/>
            </a:rPr>
            <a:t>position</a:t>
          </a:r>
          <a:r>
            <a:rPr lang="pt-PT">
              <a:latin typeface="Barlow"/>
            </a:rPr>
            <a:t> (</a:t>
          </a:r>
          <a:r>
            <a:rPr lang="pt-PT" err="1">
              <a:latin typeface="Barlow"/>
            </a:rPr>
            <a:t>up</a:t>
          </a:r>
          <a:r>
            <a:rPr lang="pt-PT">
              <a:latin typeface="Barlow"/>
            </a:rPr>
            <a:t> to 200,000 </a:t>
          </a:r>
          <a:r>
            <a:rPr lang="pt-PT" err="1">
              <a:latin typeface="Barlow"/>
            </a:rPr>
            <a:t>states</a:t>
          </a:r>
          <a:r>
            <a:rPr lang="pt-PT">
              <a:latin typeface="Barlow"/>
            </a:rPr>
            <a:t> in </a:t>
          </a:r>
          <a:r>
            <a:rPr lang="pt-PT" err="1">
              <a:latin typeface="Barlow"/>
            </a:rPr>
            <a:t>your</a:t>
          </a:r>
          <a:r>
            <a:rPr lang="pt-PT">
              <a:latin typeface="Barlow"/>
            </a:rPr>
            <a:t> </a:t>
          </a:r>
          <a:r>
            <a:rPr lang="pt-PT" err="1">
              <a:latin typeface="Barlow"/>
            </a:rPr>
            <a:t>limit</a:t>
          </a:r>
          <a:r>
            <a:rPr lang="pt-PT">
              <a:latin typeface="Barlow"/>
            </a:rPr>
            <a:t>)</a:t>
          </a:r>
        </a:p>
      </dgm:t>
    </dgm:pt>
    <dgm:pt modelId="{5F928551-7EED-48E2-845C-A6290C214AF1}" type="parTrans" cxnId="{19B3EFEA-195E-9947-A320-EB4A52FB66D3}">
      <dgm:prSet/>
      <dgm:spPr/>
    </dgm:pt>
    <dgm:pt modelId="{0F8A1BEB-7989-49B5-9C62-3C55E7B901F4}" type="sibTrans" cxnId="{19B3EFEA-195E-9947-A320-EB4A52FB66D3}">
      <dgm:prSet/>
      <dgm:spPr/>
    </dgm:pt>
    <dgm:pt modelId="{6F8AC2BF-A26F-42F4-A0D5-414654EE50C7}">
      <dgm:prSet phldr="0"/>
      <dgm:spPr/>
      <dgm:t>
        <a:bodyPr/>
        <a:lstStyle/>
        <a:p>
          <a:pPr rtl="0"/>
          <a:r>
            <a:rPr lang="pt-PT" err="1">
              <a:latin typeface="Barlow"/>
            </a:rPr>
            <a:t>Dives</a:t>
          </a:r>
          <a:r>
            <a:rPr lang="pt-PT">
              <a:latin typeface="Barlow"/>
            </a:rPr>
            <a:t> </a:t>
          </a:r>
          <a:r>
            <a:rPr lang="pt-PT" err="1">
              <a:latin typeface="Barlow"/>
            </a:rPr>
            <a:t>deep</a:t>
          </a:r>
          <a:r>
            <a:rPr lang="pt-PT">
              <a:latin typeface="Barlow"/>
            </a:rPr>
            <a:t> </a:t>
          </a:r>
          <a:r>
            <a:rPr lang="pt-PT" err="1">
              <a:latin typeface="Barlow"/>
            </a:rPr>
            <a:t>into</a:t>
          </a:r>
          <a:r>
            <a:rPr lang="pt-PT">
              <a:latin typeface="Barlow"/>
            </a:rPr>
            <a:t> </a:t>
          </a:r>
          <a:r>
            <a:rPr lang="pt-PT" err="1">
              <a:latin typeface="Barlow"/>
            </a:rPr>
            <a:t>one</a:t>
          </a:r>
          <a:r>
            <a:rPr lang="pt-PT">
              <a:latin typeface="Barlow"/>
            </a:rPr>
            <a:t> move </a:t>
          </a:r>
          <a:r>
            <a:rPr lang="pt-PT" err="1">
              <a:latin typeface="Barlow"/>
            </a:rPr>
            <a:t>sequence</a:t>
          </a:r>
          <a:endParaRPr lang="pt-PT">
            <a:latin typeface="Barlow"/>
          </a:endParaRPr>
        </a:p>
      </dgm:t>
    </dgm:pt>
    <dgm:pt modelId="{B67A22A8-F3DC-40F0-B08C-8F6C5AD988F4}" type="parTrans" cxnId="{26239399-9F3C-7D42-8290-8C3E2444CDD7}">
      <dgm:prSet/>
      <dgm:spPr/>
    </dgm:pt>
    <dgm:pt modelId="{D6065543-4824-4EFE-BC1D-5E4C62B9CADD}" type="sibTrans" cxnId="{26239399-9F3C-7D42-8290-8C3E2444CDD7}">
      <dgm:prSet/>
      <dgm:spPr/>
    </dgm:pt>
    <dgm:pt modelId="{2617706F-48CA-458F-9A6C-1FBCF9BC7EBC}">
      <dgm:prSet phldr="0"/>
      <dgm:spPr/>
      <dgm:t>
        <a:bodyPr/>
        <a:lstStyle/>
        <a:p>
          <a:pPr rtl="0"/>
          <a:r>
            <a:rPr lang="pt-PT" b="1" err="1">
              <a:latin typeface="Barlow"/>
            </a:rPr>
            <a:t>Advantage</a:t>
          </a:r>
          <a:r>
            <a:rPr lang="pt-PT">
              <a:latin typeface="Barlow"/>
            </a:rPr>
            <a:t>: </a:t>
          </a:r>
          <a:r>
            <a:rPr lang="pt-PT" err="1">
              <a:latin typeface="Barlow"/>
            </a:rPr>
            <a:t>Low</a:t>
          </a:r>
          <a:r>
            <a:rPr lang="pt-PT">
              <a:latin typeface="Barlow"/>
            </a:rPr>
            <a:t> </a:t>
          </a:r>
          <a:r>
            <a:rPr lang="pt-PT" err="1">
              <a:latin typeface="Barlow"/>
            </a:rPr>
            <a:t>memory</a:t>
          </a:r>
          <a:r>
            <a:rPr lang="pt-PT">
              <a:latin typeface="Barlow"/>
            </a:rPr>
            <a:t> use</a:t>
          </a:r>
        </a:p>
      </dgm:t>
    </dgm:pt>
    <dgm:pt modelId="{4C5FE0CC-7007-4D4B-97E8-290CA623C385}" type="parTrans" cxnId="{A5441CE2-959C-5A45-9F9B-EDF65F010436}">
      <dgm:prSet/>
      <dgm:spPr/>
    </dgm:pt>
    <dgm:pt modelId="{505F6CC6-4175-498B-A71A-D18CF5B4F397}" type="sibTrans" cxnId="{A5441CE2-959C-5A45-9F9B-EDF65F010436}">
      <dgm:prSet/>
      <dgm:spPr/>
    </dgm:pt>
    <dgm:pt modelId="{829A271E-F946-4F43-BB91-A61FB3C8BF89}">
      <dgm:prSet phldr="0"/>
      <dgm:spPr/>
      <dgm:t>
        <a:bodyPr/>
        <a:lstStyle/>
        <a:p>
          <a:pPr rtl="0"/>
          <a:r>
            <a:rPr lang="pt-PT" b="1" err="1">
              <a:latin typeface="Barlow"/>
            </a:rPr>
            <a:t>Challenge</a:t>
          </a:r>
          <a:r>
            <a:rPr lang="pt-PT">
              <a:latin typeface="Barlow"/>
            </a:rPr>
            <a:t>: Can </a:t>
          </a:r>
          <a:r>
            <a:rPr lang="pt-PT" err="1">
              <a:latin typeface="Barlow"/>
            </a:rPr>
            <a:t>get</a:t>
          </a:r>
          <a:r>
            <a:rPr lang="pt-PT">
              <a:latin typeface="Barlow"/>
            </a:rPr>
            <a:t> </a:t>
          </a:r>
          <a:r>
            <a:rPr lang="pt-PT" err="1">
              <a:latin typeface="Barlow"/>
            </a:rPr>
            <a:t>stuck</a:t>
          </a:r>
          <a:r>
            <a:rPr lang="pt-PT">
              <a:latin typeface="Barlow"/>
            </a:rPr>
            <a:t> in </a:t>
          </a:r>
          <a:r>
            <a:rPr lang="pt-PT" err="1">
              <a:latin typeface="Barlow"/>
            </a:rPr>
            <a:t>long</a:t>
          </a:r>
          <a:r>
            <a:rPr lang="pt-PT">
              <a:latin typeface="Barlow"/>
            </a:rPr>
            <a:t>, </a:t>
          </a:r>
          <a:r>
            <a:rPr lang="pt-PT" err="1">
              <a:latin typeface="Barlow"/>
            </a:rPr>
            <a:t>fruitless</a:t>
          </a:r>
          <a:r>
            <a:rPr lang="pt-PT">
              <a:latin typeface="Barlow"/>
            </a:rPr>
            <a:t> </a:t>
          </a:r>
          <a:r>
            <a:rPr lang="pt-PT" err="1">
              <a:latin typeface="Barlow"/>
            </a:rPr>
            <a:t>paths</a:t>
          </a:r>
          <a:r>
            <a:rPr lang="pt-PT">
              <a:latin typeface="Barlow"/>
            </a:rPr>
            <a:t> (</a:t>
          </a:r>
          <a:r>
            <a:rPr lang="pt-PT" err="1">
              <a:latin typeface="Barlow"/>
            </a:rPr>
            <a:t>depth</a:t>
          </a:r>
          <a:r>
            <a:rPr lang="pt-PT">
              <a:latin typeface="Barlow"/>
            </a:rPr>
            <a:t> </a:t>
          </a:r>
          <a:r>
            <a:rPr lang="pt-PT" err="1">
              <a:latin typeface="Barlow"/>
            </a:rPr>
            <a:t>limit</a:t>
          </a:r>
          <a:r>
            <a:rPr lang="pt-PT">
              <a:latin typeface="Barlow"/>
            </a:rPr>
            <a:t> </a:t>
          </a:r>
          <a:r>
            <a:rPr lang="pt-PT" err="1">
              <a:latin typeface="Barlow"/>
            </a:rPr>
            <a:t>of</a:t>
          </a:r>
          <a:r>
            <a:rPr lang="pt-PT">
              <a:latin typeface="Barlow"/>
            </a:rPr>
            <a:t> 150)</a:t>
          </a:r>
        </a:p>
      </dgm:t>
    </dgm:pt>
    <dgm:pt modelId="{65B5C321-7F4F-452B-A2A1-0A0C99D17680}" type="parTrans" cxnId="{C201E159-CA11-6C47-9B26-6BD2A57394B9}">
      <dgm:prSet/>
      <dgm:spPr/>
    </dgm:pt>
    <dgm:pt modelId="{01063E3E-5A57-4C5E-AFD5-5C4699ACEA4E}" type="sibTrans" cxnId="{C201E159-CA11-6C47-9B26-6BD2A57394B9}">
      <dgm:prSet/>
      <dgm:spPr/>
    </dgm:pt>
    <dgm:pt modelId="{8C3EF643-0774-44D1-A539-4CC879563C8D}">
      <dgm:prSet phldr="0"/>
      <dgm:spPr/>
      <dgm:t>
        <a:bodyPr/>
        <a:lstStyle/>
        <a:p>
          <a:pPr rtl="0"/>
          <a:r>
            <a:rPr lang="pt-PT" b="1">
              <a:latin typeface="Arial"/>
            </a:rPr>
            <a:t>Advantage:</a:t>
          </a:r>
          <a:r>
            <a:rPr lang="pt-PT">
              <a:latin typeface="Arial"/>
            </a:rPr>
            <a:t> Uses less memory</a:t>
          </a:r>
        </a:p>
      </dgm:t>
    </dgm:pt>
    <dgm:pt modelId="{C9A70C3D-F6EC-41C7-90FD-E7BC1F80FE5A}" type="parTrans" cxnId="{890A7C8C-2D3D-FF4D-B9F4-18BAF69813B6}">
      <dgm:prSet/>
      <dgm:spPr/>
    </dgm:pt>
    <dgm:pt modelId="{EA625266-59B4-47F4-81EF-AF18A138F0FE}" type="sibTrans" cxnId="{890A7C8C-2D3D-FF4D-B9F4-18BAF69813B6}">
      <dgm:prSet/>
      <dgm:spPr/>
    </dgm:pt>
    <dgm:pt modelId="{3DE5D23D-719F-45E8-95B3-6785B9843359}">
      <dgm:prSet phldr="0"/>
      <dgm:spPr/>
      <dgm:t>
        <a:bodyPr/>
        <a:lstStyle/>
        <a:p>
          <a:pPr rtl="0"/>
          <a:r>
            <a:rPr lang="pt-PT" b="1">
              <a:latin typeface="Arial"/>
            </a:rPr>
            <a:t>Challenge:</a:t>
          </a:r>
          <a:r>
            <a:rPr lang="pt-PT">
              <a:latin typeface="Arial"/>
            </a:rPr>
            <a:t> Takes more time to find a solution</a:t>
          </a:r>
        </a:p>
      </dgm:t>
    </dgm:pt>
    <dgm:pt modelId="{24EA0FCA-46AE-4879-A12E-57D2E092FE8C}" type="parTrans" cxnId="{32217488-A6AD-7442-9C33-D9F825875886}">
      <dgm:prSet/>
      <dgm:spPr/>
    </dgm:pt>
    <dgm:pt modelId="{F4F8DC8A-B60E-4B66-8A11-7E8B0D06BA1C}" type="sibTrans" cxnId="{32217488-A6AD-7442-9C33-D9F825875886}">
      <dgm:prSet/>
      <dgm:spPr/>
    </dgm:pt>
    <dgm:pt modelId="{F1F2DB7E-5058-406D-BA99-A781DF8E1048}" type="pres">
      <dgm:prSet presAssocID="{679FEB85-AC7A-4C69-B74D-90B38B64FA97}" presName="linearFlow" presStyleCnt="0">
        <dgm:presLayoutVars>
          <dgm:dir/>
          <dgm:animLvl val="lvl"/>
          <dgm:resizeHandles val="exact"/>
        </dgm:presLayoutVars>
      </dgm:prSet>
      <dgm:spPr/>
    </dgm:pt>
    <dgm:pt modelId="{EC7A3754-E013-4902-A168-2CA9BF5E6E64}" type="pres">
      <dgm:prSet presAssocID="{00CCE4CD-1373-439D-95AB-DB20A2005EB3}" presName="composite" presStyleCnt="0"/>
      <dgm:spPr/>
    </dgm:pt>
    <dgm:pt modelId="{8B02888A-6C4F-4A98-8437-79931B8D5D02}" type="pres">
      <dgm:prSet presAssocID="{00CCE4CD-1373-439D-95AB-DB20A2005EB3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4448506E-E4AD-4F32-B217-DD0936F1D8D1}" type="pres">
      <dgm:prSet presAssocID="{00CCE4CD-1373-439D-95AB-DB20A2005EB3}" presName="descendantText" presStyleLbl="alignAcc1" presStyleIdx="0" presStyleCnt="3">
        <dgm:presLayoutVars>
          <dgm:bulletEnabled val="1"/>
        </dgm:presLayoutVars>
      </dgm:prSet>
      <dgm:spPr/>
    </dgm:pt>
    <dgm:pt modelId="{601AA57A-FD12-4920-9B67-83853C69B00C}" type="pres">
      <dgm:prSet presAssocID="{E2F0876A-DABF-474A-A3BE-BC412CA917F5}" presName="sp" presStyleCnt="0"/>
      <dgm:spPr/>
    </dgm:pt>
    <dgm:pt modelId="{6F3F5606-53DD-4B5C-9334-3B69D1524EDB}" type="pres">
      <dgm:prSet presAssocID="{C10FACCE-1F7D-4F43-8DA8-789DE160E817}" presName="composite" presStyleCnt="0"/>
      <dgm:spPr/>
    </dgm:pt>
    <dgm:pt modelId="{690E9855-E8B7-4B6E-A0C8-9C7727921994}" type="pres">
      <dgm:prSet presAssocID="{C10FACCE-1F7D-4F43-8DA8-789DE160E817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2F5CF3E0-B4FA-47B1-9DE2-C8FF2ABD2C15}" type="pres">
      <dgm:prSet presAssocID="{C10FACCE-1F7D-4F43-8DA8-789DE160E817}" presName="descendantText" presStyleLbl="alignAcc1" presStyleIdx="1" presStyleCnt="3">
        <dgm:presLayoutVars>
          <dgm:bulletEnabled val="1"/>
        </dgm:presLayoutVars>
      </dgm:prSet>
      <dgm:spPr/>
    </dgm:pt>
    <dgm:pt modelId="{700A200A-7529-4770-9984-B94AEF29C4CA}" type="pres">
      <dgm:prSet presAssocID="{8973422D-2D93-46D9-9842-EAA19163E89A}" presName="sp" presStyleCnt="0"/>
      <dgm:spPr/>
    </dgm:pt>
    <dgm:pt modelId="{AC5789DD-614E-40EC-8002-EFF5CF8F1835}" type="pres">
      <dgm:prSet presAssocID="{9FF80AB2-F64D-4D26-BD2C-3DD440975E80}" presName="composite" presStyleCnt="0"/>
      <dgm:spPr/>
    </dgm:pt>
    <dgm:pt modelId="{40BF9829-1125-48DE-9B91-EC69F94C3188}" type="pres">
      <dgm:prSet presAssocID="{9FF80AB2-F64D-4D26-BD2C-3DD440975E80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D85F80D0-6BDA-44D3-B06A-B64C30152ADA}" type="pres">
      <dgm:prSet presAssocID="{9FF80AB2-F64D-4D26-BD2C-3DD440975E80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895F7006-A392-4720-A5D4-9CF0EB22C7AD}" type="presOf" srcId="{C10FACCE-1F7D-4F43-8DA8-789DE160E817}" destId="{690E9855-E8B7-4B6E-A0C8-9C7727921994}" srcOrd="0" destOrd="0" presId="urn:microsoft.com/office/officeart/2005/8/layout/chevron2"/>
    <dgm:cxn modelId="{C0680A15-ED99-42A6-B411-5A97D15D2FB9}" srcId="{9FF80AB2-F64D-4D26-BD2C-3DD440975E80}" destId="{EFFCE988-71AD-40E0-AF9B-D0B10765A8B7}" srcOrd="0" destOrd="0" parTransId="{B8F15513-DDEF-47A9-9D03-5360E208AA89}" sibTransId="{2440AEF5-3671-4F89-AF90-CB9829683F0E}"/>
    <dgm:cxn modelId="{F5325E15-C5DC-4A65-AE63-DFB7B24B8069}" type="presOf" srcId="{00CCE4CD-1373-439D-95AB-DB20A2005EB3}" destId="{8B02888A-6C4F-4A98-8437-79931B8D5D02}" srcOrd="0" destOrd="0" presId="urn:microsoft.com/office/officeart/2005/8/layout/chevron2"/>
    <dgm:cxn modelId="{0C0CBE24-7E8D-3E42-8A9B-41925DCB4911}" type="presOf" srcId="{8F4D26F8-7F28-4009-9DC8-6AA13F224996}" destId="{4448506E-E4AD-4F32-B217-DD0936F1D8D1}" srcOrd="0" destOrd="3" presId="urn:microsoft.com/office/officeart/2005/8/layout/chevron2"/>
    <dgm:cxn modelId="{00111525-2B56-4B8C-85EB-C397F7728A95}" type="presOf" srcId="{00CAC79D-7D41-44F8-9A03-BEC0F5835057}" destId="{2F5CF3E0-B4FA-47B1-9DE2-C8FF2ABD2C15}" srcOrd="0" destOrd="0" presId="urn:microsoft.com/office/officeart/2005/8/layout/chevron2"/>
    <dgm:cxn modelId="{320F6E29-BFCB-C44E-9EE3-AC6E310873CF}" type="presOf" srcId="{3DE5D23D-719F-45E8-95B3-6785B9843359}" destId="{D85F80D0-6BDA-44D3-B06A-B64C30152ADA}" srcOrd="0" destOrd="3" presId="urn:microsoft.com/office/officeart/2005/8/layout/chevron2"/>
    <dgm:cxn modelId="{A63D3939-5233-834C-AB99-8E1867AE9096}" type="presOf" srcId="{2E39EB3B-AA58-4923-BCDB-4E5A41840155}" destId="{4448506E-E4AD-4F32-B217-DD0936F1D8D1}" srcOrd="0" destOrd="2" presId="urn:microsoft.com/office/officeart/2005/8/layout/chevron2"/>
    <dgm:cxn modelId="{5DB26D3D-B7D2-4E58-B12E-32B7E2B23053}" type="presOf" srcId="{9FF80AB2-F64D-4D26-BD2C-3DD440975E80}" destId="{40BF9829-1125-48DE-9B91-EC69F94C3188}" srcOrd="0" destOrd="0" presId="urn:microsoft.com/office/officeart/2005/8/layout/chevron2"/>
    <dgm:cxn modelId="{227AD065-CC3F-EB41-BC56-C6522F02133F}" srcId="{00CCE4CD-1373-439D-95AB-DB20A2005EB3}" destId="{2E39EB3B-AA58-4923-BCDB-4E5A41840155}" srcOrd="2" destOrd="0" parTransId="{6E2C2757-BCB4-47E7-B6F1-45AA89BCFA69}" sibTransId="{8639D913-5FE0-40EC-AB8C-960BA66FA249}"/>
    <dgm:cxn modelId="{916EBC46-36A4-4262-82D5-8B04E74CD710}" type="presOf" srcId="{EFFCE988-71AD-40E0-AF9B-D0B10765A8B7}" destId="{D85F80D0-6BDA-44D3-B06A-B64C30152ADA}" srcOrd="0" destOrd="0" presId="urn:microsoft.com/office/officeart/2005/8/layout/chevron2"/>
    <dgm:cxn modelId="{E9F1F34F-DB28-064C-A81D-989B1AD7F79B}" type="presOf" srcId="{98CA3547-C3F7-4B19-B7FA-C68A9D290957}" destId="{4448506E-E4AD-4F32-B217-DD0936F1D8D1}" srcOrd="0" destOrd="1" presId="urn:microsoft.com/office/officeart/2005/8/layout/chevron2"/>
    <dgm:cxn modelId="{338DF253-59D7-4E4D-A503-247921C9491A}" type="presOf" srcId="{679FEB85-AC7A-4C69-B74D-90B38B64FA97}" destId="{F1F2DB7E-5058-406D-BA99-A781DF8E1048}" srcOrd="0" destOrd="0" presId="urn:microsoft.com/office/officeart/2005/8/layout/chevron2"/>
    <dgm:cxn modelId="{00075475-AE07-466E-A843-BEC71AA12094}" srcId="{C10FACCE-1F7D-4F43-8DA8-789DE160E817}" destId="{00CAC79D-7D41-44F8-9A03-BEC0F5835057}" srcOrd="0" destOrd="0" parTransId="{58114AFF-7E01-4D75-AECE-92CECA5ACBEF}" sibTransId="{CDF7D084-EE37-4A63-ACDC-23391BC75F3E}"/>
    <dgm:cxn modelId="{C201E159-CA11-6C47-9B26-6BD2A57394B9}" srcId="{C10FACCE-1F7D-4F43-8DA8-789DE160E817}" destId="{829A271E-F946-4F43-BB91-A61FB3C8BF89}" srcOrd="3" destOrd="0" parTransId="{65B5C321-7F4F-452B-A2A1-0A0C99D17680}" sibTransId="{01063E3E-5A57-4C5E-AFD5-5C4699ACEA4E}"/>
    <dgm:cxn modelId="{7B9EE683-3F3A-44EB-832F-8AA6A71EB19B}" srcId="{00CCE4CD-1373-439D-95AB-DB20A2005EB3}" destId="{1E229F3D-B7AB-4C0A-BF7F-158F383D4681}" srcOrd="0" destOrd="0" parTransId="{512EA0AD-55B3-4A48-9592-C61A18EE72C5}" sibTransId="{78B09227-D801-4FF7-BF28-C0DC5C7C4731}"/>
    <dgm:cxn modelId="{D39EF786-5D5D-B64F-B35E-AC755DED78E9}" type="presOf" srcId="{8C3EF643-0774-44D1-A539-4CC879563C8D}" destId="{D85F80D0-6BDA-44D3-B06A-B64C30152ADA}" srcOrd="0" destOrd="2" presId="urn:microsoft.com/office/officeart/2005/8/layout/chevron2"/>
    <dgm:cxn modelId="{32217488-A6AD-7442-9C33-D9F825875886}" srcId="{9FF80AB2-F64D-4D26-BD2C-3DD440975E80}" destId="{3DE5D23D-719F-45E8-95B3-6785B9843359}" srcOrd="3" destOrd="0" parTransId="{24EA0FCA-46AE-4879-A12E-57D2E092FE8C}" sibTransId="{F4F8DC8A-B60E-4B66-8A11-7E8B0D06BA1C}"/>
    <dgm:cxn modelId="{890A7C8C-2D3D-FF4D-B9F4-18BAF69813B6}" srcId="{9FF80AB2-F64D-4D26-BD2C-3DD440975E80}" destId="{8C3EF643-0774-44D1-A539-4CC879563C8D}" srcOrd="2" destOrd="0" parTransId="{C9A70C3D-F6EC-41C7-90FD-E7BC1F80FE5A}" sibTransId="{EA625266-59B4-47F4-81EF-AF18A138F0FE}"/>
    <dgm:cxn modelId="{26239399-9F3C-7D42-8290-8C3E2444CDD7}" srcId="{C10FACCE-1F7D-4F43-8DA8-789DE160E817}" destId="{6F8AC2BF-A26F-42F4-A0D5-414654EE50C7}" srcOrd="1" destOrd="0" parTransId="{B67A22A8-F3DC-40F0-B08C-8F6C5AD988F4}" sibTransId="{D6065543-4824-4EFE-BC1D-5E4C62B9CADD}"/>
    <dgm:cxn modelId="{319CBF9A-D44E-4657-AEF4-8678AB25D570}" type="presOf" srcId="{467A4573-653D-45BD-BFA0-E26EA94CE14C}" destId="{D85F80D0-6BDA-44D3-B06A-B64C30152ADA}" srcOrd="0" destOrd="1" presId="urn:microsoft.com/office/officeart/2005/8/layout/chevron2"/>
    <dgm:cxn modelId="{7654319D-3EE0-45AA-92F1-9C291CA18015}" type="presOf" srcId="{1E229F3D-B7AB-4C0A-BF7F-158F383D4681}" destId="{4448506E-E4AD-4F32-B217-DD0936F1D8D1}" srcOrd="0" destOrd="0" presId="urn:microsoft.com/office/officeart/2005/8/layout/chevron2"/>
    <dgm:cxn modelId="{025838A8-2818-9249-BE46-8469B84FCC74}" srcId="{00CCE4CD-1373-439D-95AB-DB20A2005EB3}" destId="{98CA3547-C3F7-4B19-B7FA-C68A9D290957}" srcOrd="1" destOrd="0" parTransId="{5B66B9AB-0238-4475-8C6B-C5DCB46573B4}" sibTransId="{C25399CB-FD93-4D81-8EC5-78B1065D4413}"/>
    <dgm:cxn modelId="{BD9810B6-FA4A-7449-A6D6-B7A6A5737523}" type="presOf" srcId="{2617706F-48CA-458F-9A6C-1FBCF9BC7EBC}" destId="{2F5CF3E0-B4FA-47B1-9DE2-C8FF2ABD2C15}" srcOrd="0" destOrd="2" presId="urn:microsoft.com/office/officeart/2005/8/layout/chevron2"/>
    <dgm:cxn modelId="{214633BA-31FD-8F41-BE3E-7745CEEEEC1A}" type="presOf" srcId="{6F8AC2BF-A26F-42F4-A0D5-414654EE50C7}" destId="{2F5CF3E0-B4FA-47B1-9DE2-C8FF2ABD2C15}" srcOrd="0" destOrd="1" presId="urn:microsoft.com/office/officeart/2005/8/layout/chevron2"/>
    <dgm:cxn modelId="{C1C7F1BA-F219-4547-A8E0-32DE8BEA1844}" srcId="{679FEB85-AC7A-4C69-B74D-90B38B64FA97}" destId="{C10FACCE-1F7D-4F43-8DA8-789DE160E817}" srcOrd="1" destOrd="0" parTransId="{FD418F34-2F34-4FF7-AAC2-3AB076498860}" sibTransId="{8973422D-2D93-46D9-9842-EAA19163E89A}"/>
    <dgm:cxn modelId="{A4B3A0D4-F486-4C95-86B7-78D7C07E5399}" srcId="{679FEB85-AC7A-4C69-B74D-90B38B64FA97}" destId="{9FF80AB2-F64D-4D26-BD2C-3DD440975E80}" srcOrd="2" destOrd="0" parTransId="{869FD446-1A7A-44AB-8F8E-1861141614D2}" sibTransId="{0F39C12B-7921-4636-B752-F04936E18FAE}"/>
    <dgm:cxn modelId="{A7F5E3E0-5962-174C-986E-16B2E74AEAEC}" type="presOf" srcId="{829A271E-F946-4F43-BB91-A61FB3C8BF89}" destId="{2F5CF3E0-B4FA-47B1-9DE2-C8FF2ABD2C15}" srcOrd="0" destOrd="3" presId="urn:microsoft.com/office/officeart/2005/8/layout/chevron2"/>
    <dgm:cxn modelId="{A5441CE2-959C-5A45-9F9B-EDF65F010436}" srcId="{C10FACCE-1F7D-4F43-8DA8-789DE160E817}" destId="{2617706F-48CA-458F-9A6C-1FBCF9BC7EBC}" srcOrd="2" destOrd="0" parTransId="{4C5FE0CC-7007-4D4B-97E8-290CA623C385}" sibTransId="{505F6CC6-4175-498B-A71A-D18CF5B4F397}"/>
    <dgm:cxn modelId="{19B3EFEA-195E-9947-A320-EB4A52FB66D3}" srcId="{00CCE4CD-1373-439D-95AB-DB20A2005EB3}" destId="{8F4D26F8-7F28-4009-9DC8-6AA13F224996}" srcOrd="3" destOrd="0" parTransId="{5F928551-7EED-48E2-845C-A6290C214AF1}" sibTransId="{0F8A1BEB-7989-49B5-9C62-3C55E7B901F4}"/>
    <dgm:cxn modelId="{BB12A3ED-BBDA-4D1D-B73A-44D032AB11BC}" srcId="{9FF80AB2-F64D-4D26-BD2C-3DD440975E80}" destId="{467A4573-653D-45BD-BFA0-E26EA94CE14C}" srcOrd="1" destOrd="0" parTransId="{3AE1F7C2-91A7-4C0C-A539-CC76A2C842C9}" sibTransId="{6D321FBC-5651-4906-8819-A1A3E60E9FD7}"/>
    <dgm:cxn modelId="{96B8EFFC-6952-4DA6-B505-13E5314FDB51}" srcId="{679FEB85-AC7A-4C69-B74D-90B38B64FA97}" destId="{00CCE4CD-1373-439D-95AB-DB20A2005EB3}" srcOrd="0" destOrd="0" parTransId="{BFB29FAE-0714-4959-B61E-CF8416D66F07}" sibTransId="{E2F0876A-DABF-474A-A3BE-BC412CA917F5}"/>
    <dgm:cxn modelId="{2CC3E4D8-0AC2-44B7-9696-8569262AA942}" type="presParOf" srcId="{F1F2DB7E-5058-406D-BA99-A781DF8E1048}" destId="{EC7A3754-E013-4902-A168-2CA9BF5E6E64}" srcOrd="0" destOrd="0" presId="urn:microsoft.com/office/officeart/2005/8/layout/chevron2"/>
    <dgm:cxn modelId="{2BDB95CD-C0A9-494A-AF08-1253E80D8A8C}" type="presParOf" srcId="{EC7A3754-E013-4902-A168-2CA9BF5E6E64}" destId="{8B02888A-6C4F-4A98-8437-79931B8D5D02}" srcOrd="0" destOrd="0" presId="urn:microsoft.com/office/officeart/2005/8/layout/chevron2"/>
    <dgm:cxn modelId="{5F263F63-7731-4101-BF92-A9EC4129F8F7}" type="presParOf" srcId="{EC7A3754-E013-4902-A168-2CA9BF5E6E64}" destId="{4448506E-E4AD-4F32-B217-DD0936F1D8D1}" srcOrd="1" destOrd="0" presId="urn:microsoft.com/office/officeart/2005/8/layout/chevron2"/>
    <dgm:cxn modelId="{7BBAD0BE-AE33-4C0E-BCE2-F7DA4C675895}" type="presParOf" srcId="{F1F2DB7E-5058-406D-BA99-A781DF8E1048}" destId="{601AA57A-FD12-4920-9B67-83853C69B00C}" srcOrd="1" destOrd="0" presId="urn:microsoft.com/office/officeart/2005/8/layout/chevron2"/>
    <dgm:cxn modelId="{6E5FBD2C-F3EC-4BEB-9EC4-29D44561ED54}" type="presParOf" srcId="{F1F2DB7E-5058-406D-BA99-A781DF8E1048}" destId="{6F3F5606-53DD-4B5C-9334-3B69D1524EDB}" srcOrd="2" destOrd="0" presId="urn:microsoft.com/office/officeart/2005/8/layout/chevron2"/>
    <dgm:cxn modelId="{44C40C54-25BA-4157-862A-E8E8BF10D1CB}" type="presParOf" srcId="{6F3F5606-53DD-4B5C-9334-3B69D1524EDB}" destId="{690E9855-E8B7-4B6E-A0C8-9C7727921994}" srcOrd="0" destOrd="0" presId="urn:microsoft.com/office/officeart/2005/8/layout/chevron2"/>
    <dgm:cxn modelId="{D362E53E-CD05-4A45-8EC4-DB34C87975C0}" type="presParOf" srcId="{6F3F5606-53DD-4B5C-9334-3B69D1524EDB}" destId="{2F5CF3E0-B4FA-47B1-9DE2-C8FF2ABD2C15}" srcOrd="1" destOrd="0" presId="urn:microsoft.com/office/officeart/2005/8/layout/chevron2"/>
    <dgm:cxn modelId="{D64FDD1E-46EA-47CB-B15C-D4FFF3708F1A}" type="presParOf" srcId="{F1F2DB7E-5058-406D-BA99-A781DF8E1048}" destId="{700A200A-7529-4770-9984-B94AEF29C4CA}" srcOrd="3" destOrd="0" presId="urn:microsoft.com/office/officeart/2005/8/layout/chevron2"/>
    <dgm:cxn modelId="{A243D866-3D1D-4C43-9123-FCC93EFEA8FE}" type="presParOf" srcId="{F1F2DB7E-5058-406D-BA99-A781DF8E1048}" destId="{AC5789DD-614E-40EC-8002-EFF5CF8F1835}" srcOrd="4" destOrd="0" presId="urn:microsoft.com/office/officeart/2005/8/layout/chevron2"/>
    <dgm:cxn modelId="{24D0B633-B52E-4081-A046-DFABDF30F146}" type="presParOf" srcId="{AC5789DD-614E-40EC-8002-EFF5CF8F1835}" destId="{40BF9829-1125-48DE-9B91-EC69F94C3188}" srcOrd="0" destOrd="0" presId="urn:microsoft.com/office/officeart/2005/8/layout/chevron2"/>
    <dgm:cxn modelId="{D23A99B8-AB58-4CE8-A40B-5A2DDBEED3C0}" type="presParOf" srcId="{AC5789DD-614E-40EC-8002-EFF5CF8F1835}" destId="{D85F80D0-6BDA-44D3-B06A-B64C30152AD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02888A-6C4F-4A98-8437-79931B8D5D02}">
      <dsp:nvSpPr>
        <dsp:cNvPr id="0" name=""/>
        <dsp:cNvSpPr/>
      </dsp:nvSpPr>
      <dsp:spPr>
        <a:xfrm rot="5400000">
          <a:off x="-189591" y="191514"/>
          <a:ext cx="1263945" cy="8847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>
              <a:latin typeface="Barlow"/>
            </a:rPr>
            <a:t>BFS</a:t>
          </a:r>
        </a:p>
      </dsp:txBody>
      <dsp:txXfrm rot="-5400000">
        <a:off x="1" y="444303"/>
        <a:ext cx="884762" cy="379183"/>
      </dsp:txXfrm>
    </dsp:sp>
    <dsp:sp modelId="{4448506E-E4AD-4F32-B217-DD0936F1D8D1}">
      <dsp:nvSpPr>
        <dsp:cNvPr id="0" name=""/>
        <dsp:cNvSpPr/>
      </dsp:nvSpPr>
      <dsp:spPr>
        <a:xfrm rot="5400000">
          <a:off x="3390657" y="-2503972"/>
          <a:ext cx="821564" cy="58333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00" kern="1200" err="1">
              <a:solidFill>
                <a:srgbClr val="000000"/>
              </a:solidFill>
              <a:latin typeface="Barlow"/>
              <a:ea typeface="Calibri"/>
              <a:cs typeface="Calibri"/>
            </a:rPr>
            <a:t>Breadth</a:t>
          </a:r>
          <a:r>
            <a:rPr lang="pt-PT" sz="1000" kern="1200">
              <a:solidFill>
                <a:srgbClr val="000000"/>
              </a:solidFill>
              <a:latin typeface="Barlow"/>
              <a:ea typeface="Calibri"/>
              <a:cs typeface="Calibri"/>
            </a:rPr>
            <a:t> </a:t>
          </a:r>
          <a:r>
            <a:rPr lang="pt-PT" sz="1000" kern="1200" err="1">
              <a:solidFill>
                <a:srgbClr val="000000"/>
              </a:solidFill>
              <a:latin typeface="Barlow"/>
              <a:ea typeface="Calibri"/>
              <a:cs typeface="Calibri"/>
            </a:rPr>
            <a:t>First</a:t>
          </a:r>
          <a:r>
            <a:rPr lang="pt-PT" sz="1000" kern="1200">
              <a:solidFill>
                <a:srgbClr val="000000"/>
              </a:solidFill>
              <a:latin typeface="Barlow"/>
              <a:ea typeface="Calibri"/>
              <a:cs typeface="Calibri"/>
            </a:rPr>
            <a:t> </a:t>
          </a:r>
          <a:r>
            <a:rPr lang="pt-PT" sz="1000" kern="1200" err="1">
              <a:solidFill>
                <a:srgbClr val="000000"/>
              </a:solidFill>
              <a:latin typeface="Barlow"/>
              <a:ea typeface="Calibri"/>
              <a:cs typeface="Calibri"/>
            </a:rPr>
            <a:t>Search</a:t>
          </a:r>
          <a:endParaRPr lang="pt-PT" sz="1000" kern="1200" err="1">
            <a:latin typeface="Barlow"/>
          </a:endParaRP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00" kern="1200">
              <a:latin typeface="Barlow"/>
            </a:rPr>
            <a:t>Explores </a:t>
          </a:r>
          <a:r>
            <a:rPr lang="pt-PT" sz="1000" kern="1200" err="1">
              <a:latin typeface="Barlow"/>
            </a:rPr>
            <a:t>all</a:t>
          </a:r>
          <a:r>
            <a:rPr lang="pt-PT" sz="1000" kern="1200">
              <a:latin typeface="Barlow"/>
            </a:rPr>
            <a:t> </a:t>
          </a:r>
          <a:r>
            <a:rPr lang="pt-PT" sz="1000" kern="1200" err="1">
              <a:latin typeface="Barlow"/>
            </a:rPr>
            <a:t>possible</a:t>
          </a:r>
          <a:r>
            <a:rPr lang="pt-PT" sz="1000" kern="1200">
              <a:latin typeface="Barlow"/>
            </a:rPr>
            <a:t> moves </a:t>
          </a:r>
          <a:r>
            <a:rPr lang="pt-PT" sz="1000" kern="1200" err="1">
              <a:latin typeface="Barlow"/>
            </a:rPr>
            <a:t>level</a:t>
          </a:r>
          <a:r>
            <a:rPr lang="pt-PT" sz="1000" kern="1200">
              <a:latin typeface="Barlow"/>
            </a:rPr>
            <a:t> </a:t>
          </a:r>
          <a:r>
            <a:rPr lang="pt-PT" sz="1000" kern="1200" err="1">
              <a:latin typeface="Barlow"/>
            </a:rPr>
            <a:t>by</a:t>
          </a:r>
          <a:r>
            <a:rPr lang="pt-PT" sz="1000" kern="1200">
              <a:latin typeface="Barlow"/>
            </a:rPr>
            <a:t> </a:t>
          </a:r>
          <a:r>
            <a:rPr lang="pt-PT" sz="1000" kern="1200" err="1">
              <a:latin typeface="Barlow"/>
            </a:rPr>
            <a:t>level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00" b="1" kern="1200" err="1">
              <a:latin typeface="Barlow"/>
            </a:rPr>
            <a:t>Advantage</a:t>
          </a:r>
          <a:r>
            <a:rPr lang="pt-PT" sz="1000" kern="1200">
              <a:latin typeface="Barlow"/>
            </a:rPr>
            <a:t>: </a:t>
          </a:r>
          <a:r>
            <a:rPr lang="pt-PT" sz="1000" kern="1200" err="1">
              <a:latin typeface="Barlow"/>
            </a:rPr>
            <a:t>Guarantees</a:t>
          </a:r>
          <a:r>
            <a:rPr lang="pt-PT" sz="1000" kern="1200">
              <a:latin typeface="Barlow"/>
            </a:rPr>
            <a:t> </a:t>
          </a:r>
          <a:r>
            <a:rPr lang="pt-PT" sz="1000" kern="1200" err="1">
              <a:latin typeface="Barlow"/>
            </a:rPr>
            <a:t>the</a:t>
          </a:r>
          <a:r>
            <a:rPr lang="pt-PT" sz="1000" kern="1200">
              <a:latin typeface="Barlow"/>
            </a:rPr>
            <a:t> </a:t>
          </a:r>
          <a:r>
            <a:rPr lang="pt-PT" sz="1000" kern="1200" err="1">
              <a:latin typeface="Barlow"/>
            </a:rPr>
            <a:t>shortest</a:t>
          </a:r>
          <a:r>
            <a:rPr lang="pt-PT" sz="1000" kern="1200">
              <a:latin typeface="Barlow"/>
            </a:rPr>
            <a:t> </a:t>
          </a:r>
          <a:r>
            <a:rPr lang="pt-PT" sz="1000" kern="1200" err="1">
              <a:latin typeface="Barlow"/>
            </a:rPr>
            <a:t>solution</a:t>
          </a:r>
          <a:r>
            <a:rPr lang="pt-PT" sz="1000" kern="1200">
              <a:latin typeface="Barlow"/>
            </a:rPr>
            <a:t> in moves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00" b="1" kern="1200" err="1">
              <a:latin typeface="Barlow"/>
            </a:rPr>
            <a:t>Challenge</a:t>
          </a:r>
          <a:r>
            <a:rPr lang="pt-PT" sz="1000" kern="1200">
              <a:latin typeface="Barlow"/>
            </a:rPr>
            <a:t>: Uses a </a:t>
          </a:r>
          <a:r>
            <a:rPr lang="pt-PT" sz="1000" kern="1200" err="1">
              <a:latin typeface="Barlow"/>
            </a:rPr>
            <a:t>lot</a:t>
          </a:r>
          <a:r>
            <a:rPr lang="pt-PT" sz="1000" kern="1200">
              <a:latin typeface="Barlow"/>
            </a:rPr>
            <a:t> </a:t>
          </a:r>
          <a:r>
            <a:rPr lang="pt-PT" sz="1000" kern="1200" err="1">
              <a:latin typeface="Barlow"/>
            </a:rPr>
            <a:t>of</a:t>
          </a:r>
          <a:r>
            <a:rPr lang="pt-PT" sz="1000" kern="1200">
              <a:latin typeface="Barlow"/>
            </a:rPr>
            <a:t> </a:t>
          </a:r>
          <a:r>
            <a:rPr lang="pt-PT" sz="1000" kern="1200" err="1">
              <a:latin typeface="Barlow"/>
            </a:rPr>
            <a:t>memory</a:t>
          </a:r>
          <a:r>
            <a:rPr lang="pt-PT" sz="1000" kern="1200">
              <a:latin typeface="Barlow"/>
            </a:rPr>
            <a:t>, </a:t>
          </a:r>
          <a:r>
            <a:rPr lang="pt-PT" sz="1000" kern="1200" err="1">
              <a:latin typeface="Barlow"/>
            </a:rPr>
            <a:t>storing</a:t>
          </a:r>
          <a:r>
            <a:rPr lang="pt-PT" sz="1000" kern="1200">
              <a:latin typeface="Barlow"/>
            </a:rPr>
            <a:t> </a:t>
          </a:r>
          <a:r>
            <a:rPr lang="pt-PT" sz="1000" kern="1200" err="1">
              <a:latin typeface="Barlow"/>
            </a:rPr>
            <a:t>every</a:t>
          </a:r>
          <a:r>
            <a:rPr lang="pt-PT" sz="1000" kern="1200">
              <a:latin typeface="Barlow"/>
            </a:rPr>
            <a:t> </a:t>
          </a:r>
          <a:r>
            <a:rPr lang="pt-PT" sz="1000" kern="1200" err="1">
              <a:latin typeface="Barlow"/>
            </a:rPr>
            <a:t>card</a:t>
          </a:r>
          <a:r>
            <a:rPr lang="pt-PT" sz="1000" kern="1200">
              <a:latin typeface="Barlow"/>
            </a:rPr>
            <a:t> </a:t>
          </a:r>
          <a:r>
            <a:rPr lang="pt-PT" sz="1000" kern="1200" err="1">
              <a:latin typeface="Barlow"/>
            </a:rPr>
            <a:t>position</a:t>
          </a:r>
          <a:r>
            <a:rPr lang="pt-PT" sz="1000" kern="1200">
              <a:latin typeface="Barlow"/>
            </a:rPr>
            <a:t> (</a:t>
          </a:r>
          <a:r>
            <a:rPr lang="pt-PT" sz="1000" kern="1200" err="1">
              <a:latin typeface="Barlow"/>
            </a:rPr>
            <a:t>up</a:t>
          </a:r>
          <a:r>
            <a:rPr lang="pt-PT" sz="1000" kern="1200">
              <a:latin typeface="Barlow"/>
            </a:rPr>
            <a:t> to 200,000 </a:t>
          </a:r>
          <a:r>
            <a:rPr lang="pt-PT" sz="1000" kern="1200" err="1">
              <a:latin typeface="Barlow"/>
            </a:rPr>
            <a:t>states</a:t>
          </a:r>
          <a:r>
            <a:rPr lang="pt-PT" sz="1000" kern="1200">
              <a:latin typeface="Barlow"/>
            </a:rPr>
            <a:t> in </a:t>
          </a:r>
          <a:r>
            <a:rPr lang="pt-PT" sz="1000" kern="1200" err="1">
              <a:latin typeface="Barlow"/>
            </a:rPr>
            <a:t>your</a:t>
          </a:r>
          <a:r>
            <a:rPr lang="pt-PT" sz="1000" kern="1200">
              <a:latin typeface="Barlow"/>
            </a:rPr>
            <a:t> </a:t>
          </a:r>
          <a:r>
            <a:rPr lang="pt-PT" sz="1000" kern="1200" err="1">
              <a:latin typeface="Barlow"/>
            </a:rPr>
            <a:t>limit</a:t>
          </a:r>
          <a:r>
            <a:rPr lang="pt-PT" sz="1000" kern="1200">
              <a:latin typeface="Barlow"/>
            </a:rPr>
            <a:t>)</a:t>
          </a:r>
        </a:p>
      </dsp:txBody>
      <dsp:txXfrm rot="-5400000">
        <a:off x="884762" y="42028"/>
        <a:ext cx="5793250" cy="741354"/>
      </dsp:txXfrm>
    </dsp:sp>
    <dsp:sp modelId="{690E9855-E8B7-4B6E-A0C8-9C7727921994}">
      <dsp:nvSpPr>
        <dsp:cNvPr id="0" name=""/>
        <dsp:cNvSpPr/>
      </dsp:nvSpPr>
      <dsp:spPr>
        <a:xfrm rot="5400000">
          <a:off x="-189591" y="1256149"/>
          <a:ext cx="1263945" cy="8847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>
              <a:latin typeface="Barlow"/>
            </a:rPr>
            <a:t>DFS</a:t>
          </a:r>
        </a:p>
      </dsp:txBody>
      <dsp:txXfrm rot="-5400000">
        <a:off x="1" y="1508938"/>
        <a:ext cx="884762" cy="379183"/>
      </dsp:txXfrm>
    </dsp:sp>
    <dsp:sp modelId="{2F5CF3E0-B4FA-47B1-9DE2-C8FF2ABD2C15}">
      <dsp:nvSpPr>
        <dsp:cNvPr id="0" name=""/>
        <dsp:cNvSpPr/>
      </dsp:nvSpPr>
      <dsp:spPr>
        <a:xfrm rot="5400000">
          <a:off x="3390657" y="-1439337"/>
          <a:ext cx="821564" cy="58333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00" kern="1200" err="1">
              <a:latin typeface="Barlow"/>
            </a:rPr>
            <a:t>Depth</a:t>
          </a:r>
          <a:r>
            <a:rPr lang="pt-PT" sz="1000" kern="1200">
              <a:latin typeface="Barlow"/>
            </a:rPr>
            <a:t> </a:t>
          </a:r>
          <a:r>
            <a:rPr lang="pt-PT" sz="1000" kern="1200" err="1">
              <a:latin typeface="Barlow"/>
            </a:rPr>
            <a:t>First</a:t>
          </a:r>
          <a:r>
            <a:rPr lang="pt-PT" sz="1000" kern="1200">
              <a:latin typeface="Barlow"/>
            </a:rPr>
            <a:t> </a:t>
          </a:r>
          <a:r>
            <a:rPr lang="pt-PT" sz="1000" kern="1200" err="1">
              <a:latin typeface="Barlow"/>
            </a:rPr>
            <a:t>Search</a:t>
          </a:r>
          <a:endParaRPr lang="pt-PT" sz="1000" kern="1200">
            <a:latin typeface="Barlow"/>
          </a:endParaRP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00" kern="1200" err="1">
              <a:latin typeface="Barlow"/>
            </a:rPr>
            <a:t>Dives</a:t>
          </a:r>
          <a:r>
            <a:rPr lang="pt-PT" sz="1000" kern="1200">
              <a:latin typeface="Barlow"/>
            </a:rPr>
            <a:t> </a:t>
          </a:r>
          <a:r>
            <a:rPr lang="pt-PT" sz="1000" kern="1200" err="1">
              <a:latin typeface="Barlow"/>
            </a:rPr>
            <a:t>deep</a:t>
          </a:r>
          <a:r>
            <a:rPr lang="pt-PT" sz="1000" kern="1200">
              <a:latin typeface="Barlow"/>
            </a:rPr>
            <a:t> </a:t>
          </a:r>
          <a:r>
            <a:rPr lang="pt-PT" sz="1000" kern="1200" err="1">
              <a:latin typeface="Barlow"/>
            </a:rPr>
            <a:t>into</a:t>
          </a:r>
          <a:r>
            <a:rPr lang="pt-PT" sz="1000" kern="1200">
              <a:latin typeface="Barlow"/>
            </a:rPr>
            <a:t> </a:t>
          </a:r>
          <a:r>
            <a:rPr lang="pt-PT" sz="1000" kern="1200" err="1">
              <a:latin typeface="Barlow"/>
            </a:rPr>
            <a:t>one</a:t>
          </a:r>
          <a:r>
            <a:rPr lang="pt-PT" sz="1000" kern="1200">
              <a:latin typeface="Barlow"/>
            </a:rPr>
            <a:t> move </a:t>
          </a:r>
          <a:r>
            <a:rPr lang="pt-PT" sz="1000" kern="1200" err="1">
              <a:latin typeface="Barlow"/>
            </a:rPr>
            <a:t>sequence</a:t>
          </a:r>
          <a:endParaRPr lang="pt-PT" sz="1000" kern="1200">
            <a:latin typeface="Barlow"/>
          </a:endParaRP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00" b="1" kern="1200" err="1">
              <a:latin typeface="Barlow"/>
            </a:rPr>
            <a:t>Advantage</a:t>
          </a:r>
          <a:r>
            <a:rPr lang="pt-PT" sz="1000" kern="1200">
              <a:latin typeface="Barlow"/>
            </a:rPr>
            <a:t>: </a:t>
          </a:r>
          <a:r>
            <a:rPr lang="pt-PT" sz="1000" kern="1200" err="1">
              <a:latin typeface="Barlow"/>
            </a:rPr>
            <a:t>Low</a:t>
          </a:r>
          <a:r>
            <a:rPr lang="pt-PT" sz="1000" kern="1200">
              <a:latin typeface="Barlow"/>
            </a:rPr>
            <a:t> </a:t>
          </a:r>
          <a:r>
            <a:rPr lang="pt-PT" sz="1000" kern="1200" err="1">
              <a:latin typeface="Barlow"/>
            </a:rPr>
            <a:t>memory</a:t>
          </a:r>
          <a:r>
            <a:rPr lang="pt-PT" sz="1000" kern="1200">
              <a:latin typeface="Barlow"/>
            </a:rPr>
            <a:t> use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00" b="1" kern="1200" err="1">
              <a:latin typeface="Barlow"/>
            </a:rPr>
            <a:t>Challenge</a:t>
          </a:r>
          <a:r>
            <a:rPr lang="pt-PT" sz="1000" kern="1200">
              <a:latin typeface="Barlow"/>
            </a:rPr>
            <a:t>: Can </a:t>
          </a:r>
          <a:r>
            <a:rPr lang="pt-PT" sz="1000" kern="1200" err="1">
              <a:latin typeface="Barlow"/>
            </a:rPr>
            <a:t>get</a:t>
          </a:r>
          <a:r>
            <a:rPr lang="pt-PT" sz="1000" kern="1200">
              <a:latin typeface="Barlow"/>
            </a:rPr>
            <a:t> </a:t>
          </a:r>
          <a:r>
            <a:rPr lang="pt-PT" sz="1000" kern="1200" err="1">
              <a:latin typeface="Barlow"/>
            </a:rPr>
            <a:t>stuck</a:t>
          </a:r>
          <a:r>
            <a:rPr lang="pt-PT" sz="1000" kern="1200">
              <a:latin typeface="Barlow"/>
            </a:rPr>
            <a:t> in </a:t>
          </a:r>
          <a:r>
            <a:rPr lang="pt-PT" sz="1000" kern="1200" err="1">
              <a:latin typeface="Barlow"/>
            </a:rPr>
            <a:t>long</a:t>
          </a:r>
          <a:r>
            <a:rPr lang="pt-PT" sz="1000" kern="1200">
              <a:latin typeface="Barlow"/>
            </a:rPr>
            <a:t>, </a:t>
          </a:r>
          <a:r>
            <a:rPr lang="pt-PT" sz="1000" kern="1200" err="1">
              <a:latin typeface="Barlow"/>
            </a:rPr>
            <a:t>fruitless</a:t>
          </a:r>
          <a:r>
            <a:rPr lang="pt-PT" sz="1000" kern="1200">
              <a:latin typeface="Barlow"/>
            </a:rPr>
            <a:t> </a:t>
          </a:r>
          <a:r>
            <a:rPr lang="pt-PT" sz="1000" kern="1200" err="1">
              <a:latin typeface="Barlow"/>
            </a:rPr>
            <a:t>paths</a:t>
          </a:r>
          <a:r>
            <a:rPr lang="pt-PT" sz="1000" kern="1200">
              <a:latin typeface="Barlow"/>
            </a:rPr>
            <a:t> (</a:t>
          </a:r>
          <a:r>
            <a:rPr lang="pt-PT" sz="1000" kern="1200" err="1">
              <a:latin typeface="Barlow"/>
            </a:rPr>
            <a:t>depth</a:t>
          </a:r>
          <a:r>
            <a:rPr lang="pt-PT" sz="1000" kern="1200">
              <a:latin typeface="Barlow"/>
            </a:rPr>
            <a:t> </a:t>
          </a:r>
          <a:r>
            <a:rPr lang="pt-PT" sz="1000" kern="1200" err="1">
              <a:latin typeface="Barlow"/>
            </a:rPr>
            <a:t>limit</a:t>
          </a:r>
          <a:r>
            <a:rPr lang="pt-PT" sz="1000" kern="1200">
              <a:latin typeface="Barlow"/>
            </a:rPr>
            <a:t> </a:t>
          </a:r>
          <a:r>
            <a:rPr lang="pt-PT" sz="1000" kern="1200" err="1">
              <a:latin typeface="Barlow"/>
            </a:rPr>
            <a:t>of</a:t>
          </a:r>
          <a:r>
            <a:rPr lang="pt-PT" sz="1000" kern="1200">
              <a:latin typeface="Barlow"/>
            </a:rPr>
            <a:t> 150)</a:t>
          </a:r>
        </a:p>
      </dsp:txBody>
      <dsp:txXfrm rot="-5400000">
        <a:off x="884762" y="1106663"/>
        <a:ext cx="5793250" cy="741354"/>
      </dsp:txXfrm>
    </dsp:sp>
    <dsp:sp modelId="{40BF9829-1125-48DE-9B91-EC69F94C3188}">
      <dsp:nvSpPr>
        <dsp:cNvPr id="0" name=""/>
        <dsp:cNvSpPr/>
      </dsp:nvSpPr>
      <dsp:spPr>
        <a:xfrm rot="5400000">
          <a:off x="-189591" y="2320785"/>
          <a:ext cx="1263945" cy="8847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>
              <a:latin typeface="Arial"/>
            </a:rPr>
            <a:t>IDS</a:t>
          </a:r>
          <a:endParaRPr lang="pt-PT" sz="2500" kern="1200"/>
        </a:p>
      </dsp:txBody>
      <dsp:txXfrm rot="-5400000">
        <a:off x="1" y="2573574"/>
        <a:ext cx="884762" cy="379183"/>
      </dsp:txXfrm>
    </dsp:sp>
    <dsp:sp modelId="{D85F80D0-6BDA-44D3-B06A-B64C30152ADA}">
      <dsp:nvSpPr>
        <dsp:cNvPr id="0" name=""/>
        <dsp:cNvSpPr/>
      </dsp:nvSpPr>
      <dsp:spPr>
        <a:xfrm rot="5400000">
          <a:off x="3390657" y="-374702"/>
          <a:ext cx="821564" cy="58333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00" kern="1200" err="1">
              <a:latin typeface="Barlow"/>
            </a:rPr>
            <a:t>Iterative</a:t>
          </a:r>
          <a:r>
            <a:rPr lang="pt-PT" sz="1000" kern="1200">
              <a:latin typeface="Barlow"/>
            </a:rPr>
            <a:t> </a:t>
          </a:r>
          <a:r>
            <a:rPr lang="pt-PT" sz="1000" kern="1200" err="1">
              <a:latin typeface="Barlow"/>
            </a:rPr>
            <a:t>Deepening</a:t>
          </a:r>
          <a:r>
            <a:rPr lang="pt-PT" sz="1000" kern="1200">
              <a:latin typeface="Barlow"/>
            </a:rPr>
            <a:t> </a:t>
          </a:r>
          <a:r>
            <a:rPr lang="pt-PT" sz="1000" kern="1200" err="1">
              <a:latin typeface="Barlow"/>
            </a:rPr>
            <a:t>Search</a:t>
          </a:r>
          <a:endParaRPr lang="pt-PT" sz="1000" kern="1200">
            <a:latin typeface="Barlow"/>
          </a:endParaRP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00" kern="1200">
              <a:latin typeface="Arial"/>
            </a:rPr>
            <a:t>Has the best results out of the three.</a:t>
          </a:r>
          <a:endParaRPr lang="pt-PT" sz="1000" kern="120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00" b="1" kern="1200">
              <a:latin typeface="Arial"/>
            </a:rPr>
            <a:t>Advantage:</a:t>
          </a:r>
          <a:r>
            <a:rPr lang="pt-PT" sz="1000" kern="1200">
              <a:latin typeface="Arial"/>
            </a:rPr>
            <a:t> Uses less memory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00" b="1" kern="1200">
              <a:latin typeface="Arial"/>
            </a:rPr>
            <a:t>Challenge:</a:t>
          </a:r>
          <a:r>
            <a:rPr lang="pt-PT" sz="1000" kern="1200">
              <a:latin typeface="Arial"/>
            </a:rPr>
            <a:t> Takes more time to find a solution</a:t>
          </a:r>
        </a:p>
      </dsp:txBody>
      <dsp:txXfrm rot="-5400000">
        <a:off x="884762" y="2171298"/>
        <a:ext cx="5793250" cy="7413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>
          <a:extLst>
            <a:ext uri="{FF2B5EF4-FFF2-40B4-BE49-F238E27FC236}">
              <a16:creationId xmlns:a16="http://schemas.microsoft.com/office/drawing/2014/main" id="{4CBA010E-7AFF-3A66-2A6D-065141411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4072739ea5_12_0:notes">
            <a:extLst>
              <a:ext uri="{FF2B5EF4-FFF2-40B4-BE49-F238E27FC236}">
                <a16:creationId xmlns:a16="http://schemas.microsoft.com/office/drawing/2014/main" id="{C0E180C5-3AA0-E116-33E5-98AB514841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14072739ea5_12_0:notes">
            <a:extLst>
              <a:ext uri="{FF2B5EF4-FFF2-40B4-BE49-F238E27FC236}">
                <a16:creationId xmlns:a16="http://schemas.microsoft.com/office/drawing/2014/main" id="{EC687B3A-16DC-67F1-CFDA-D32AF0A79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Automoves </a:t>
            </a:r>
            <a:r>
              <a:rPr lang="pt-PT" err="1"/>
              <a:t>had</a:t>
            </a:r>
            <a:r>
              <a:rPr lang="pt-PT"/>
              <a:t> </a:t>
            </a:r>
            <a:r>
              <a:rPr lang="pt-PT" err="1"/>
              <a:t>good</a:t>
            </a:r>
            <a:r>
              <a:rPr lang="pt-PT"/>
              <a:t> </a:t>
            </a:r>
            <a:r>
              <a:rPr lang="pt-PT" err="1"/>
              <a:t>impact</a:t>
            </a:r>
            <a:endParaRPr lang="pt-PT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733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>
          <a:extLst>
            <a:ext uri="{FF2B5EF4-FFF2-40B4-BE49-F238E27FC236}">
              <a16:creationId xmlns:a16="http://schemas.microsoft.com/office/drawing/2014/main" id="{77B7CD61-FEF2-6774-D173-3F38ECCE2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54dda1946d_6_308:notes">
            <a:extLst>
              <a:ext uri="{FF2B5EF4-FFF2-40B4-BE49-F238E27FC236}">
                <a16:creationId xmlns:a16="http://schemas.microsoft.com/office/drawing/2014/main" id="{9215789F-264D-618D-B413-1024A894E3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54dda1946d_6_308:notes">
            <a:extLst>
              <a:ext uri="{FF2B5EF4-FFF2-40B4-BE49-F238E27FC236}">
                <a16:creationId xmlns:a16="http://schemas.microsoft.com/office/drawing/2014/main" id="{D11C7AFE-94F1-23ED-65A7-8E84F4A3A4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4741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>
          <a:extLst>
            <a:ext uri="{FF2B5EF4-FFF2-40B4-BE49-F238E27FC236}">
              <a16:creationId xmlns:a16="http://schemas.microsoft.com/office/drawing/2014/main" id="{2C572BD1-102E-2B9C-75CD-B25EA9401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4072739ea5_12_0:notes">
            <a:extLst>
              <a:ext uri="{FF2B5EF4-FFF2-40B4-BE49-F238E27FC236}">
                <a16:creationId xmlns:a16="http://schemas.microsoft.com/office/drawing/2014/main" id="{31BAD8AB-2ECE-BACE-517F-054AD1C632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14072739ea5_12_0:notes">
            <a:extLst>
              <a:ext uri="{FF2B5EF4-FFF2-40B4-BE49-F238E27FC236}">
                <a16:creationId xmlns:a16="http://schemas.microsoft.com/office/drawing/2014/main" id="{9DAD500A-06FA-1119-6279-01ABA7922B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 algn="just">
              <a:lnSpc>
                <a:spcPct val="150000"/>
              </a:lnSpc>
              <a:buFont typeface="+mj-lt"/>
              <a:buAutoNum type="arabicPeriod"/>
            </a:pPr>
            <a:r>
              <a:rPr lang="en-US" sz="1400" b="1"/>
              <a:t>Missing Cards in Foundations</a:t>
            </a:r>
          </a:p>
          <a:p>
            <a:pPr marL="685800" lvl="1" indent="-2286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Measures how far the game is from completion by counting the number of cards still missing in the foundations.</a:t>
            </a:r>
          </a:p>
          <a:p>
            <a:pPr marL="228600" indent="-228600" algn="just">
              <a:lnSpc>
                <a:spcPct val="150000"/>
              </a:lnSpc>
              <a:buFont typeface="+mj-lt"/>
              <a:buAutoNum type="arabicPeriod"/>
            </a:pPr>
            <a:r>
              <a:rPr lang="en-US" sz="1400" b="1"/>
              <a:t>Minimum Moves to Foundation</a:t>
            </a:r>
          </a:p>
          <a:p>
            <a:pPr marL="685800" lvl="1" indent="-2286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/>
              <a:t>Estimates the minimum number of moves required to place all cards in the foundations, considering gaps in sequences.</a:t>
            </a:r>
            <a:endParaRPr lang="en-US" sz="1100" b="1"/>
          </a:p>
          <a:p>
            <a:pPr marL="228600" indent="-228600" algn="just">
              <a:lnSpc>
                <a:spcPct val="150000"/>
              </a:lnSpc>
              <a:buFont typeface="+mj-lt"/>
              <a:buAutoNum type="arabicPeriod"/>
            </a:pPr>
            <a:r>
              <a:rPr lang="pt-PT" sz="1400" b="1" err="1"/>
              <a:t>Context-Aware</a:t>
            </a:r>
            <a:r>
              <a:rPr lang="pt-PT" sz="1400" b="1"/>
              <a:t> Move </a:t>
            </a:r>
            <a:r>
              <a:rPr lang="pt-PT" sz="1400" b="1" err="1"/>
              <a:t>Estimation</a:t>
            </a:r>
            <a:endParaRPr lang="pt-PT" sz="1400" b="1"/>
          </a:p>
          <a:p>
            <a:pPr marL="685800" lvl="1" indent="-2286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Refines Heuristic 2 by considering card positioning, blockers, and required sequences to estimate a more realistic number of moves.</a:t>
            </a:r>
            <a:endParaRPr lang="en"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796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>
          <a:extLst>
            <a:ext uri="{FF2B5EF4-FFF2-40B4-BE49-F238E27FC236}">
              <a16:creationId xmlns:a16="http://schemas.microsoft.com/office/drawing/2014/main" id="{E8E8B74A-744A-4434-6F0F-3ED40DB8A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4072739ea5_12_0:notes">
            <a:extLst>
              <a:ext uri="{FF2B5EF4-FFF2-40B4-BE49-F238E27FC236}">
                <a16:creationId xmlns:a16="http://schemas.microsoft.com/office/drawing/2014/main" id="{5E85063A-76CF-6874-E407-2A0D3AEF33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14072739ea5_12_0:notes">
            <a:extLst>
              <a:ext uri="{FF2B5EF4-FFF2-40B4-BE49-F238E27FC236}">
                <a16:creationId xmlns:a16="http://schemas.microsoft.com/office/drawing/2014/main" id="{6C085006-262B-E26D-4E32-0B4C9E1545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A* heurística 1 - funcionou com 12 cartas e deu a melhor solução mas ficou por aí e não consegui resolver com 28 e 52 cartas. Gastou um bocado de memória e tempo.  Chegou a um </a:t>
            </a:r>
            <a:r>
              <a:rPr lang="pt-PT" err="1"/>
              <a:t>depth</a:t>
            </a:r>
            <a:r>
              <a:rPr lang="pt-PT"/>
              <a:t> de 14/16 para um maior número de </a:t>
            </a:r>
            <a:r>
              <a:rPr lang="pt-PT" err="1"/>
              <a:t>cartasA</a:t>
            </a:r>
            <a:r>
              <a:rPr lang="pt-PT"/>
              <a:t>* heurística 2 - De uma forma geral o melhor algoritmo para jogos aleatórios. Quando comparado com os outros algoritmos deu a melhor solução num tempo bastante rápido e gastando pouca memória. Algoritmo nº 1A* heurística 3 - Segundo melhor algoritmo com segundos melhores resultados. A solução ótima é pior que o A* com heurística 2 contudo a memória utilizada e tempo são </a:t>
            </a:r>
            <a:r>
              <a:rPr lang="pt-PT" err="1"/>
              <a:t>semelhantesWeighted</a:t>
            </a:r>
            <a:r>
              <a:rPr lang="pt-PT"/>
              <a:t> A*  - Resultados </a:t>
            </a:r>
            <a:r>
              <a:rPr lang="pt-PT" err="1"/>
              <a:t>subótimos</a:t>
            </a:r>
            <a:r>
              <a:rPr lang="pt-PT"/>
              <a:t> com bastante tempo gasto na solução para 52 cartas sem automoves (17 segundos quando por exemplo para o A* heurística 2 foram 1,4 segundos). Custa pouca </a:t>
            </a:r>
            <a:r>
              <a:rPr lang="pt-PT" err="1"/>
              <a:t>memóriaGreedy</a:t>
            </a:r>
            <a:r>
              <a:rPr lang="pt-PT"/>
              <a:t> - Igualmente resultados </a:t>
            </a:r>
            <a:r>
              <a:rPr lang="pt-PT" err="1"/>
              <a:t>subótimos</a:t>
            </a:r>
            <a:r>
              <a:rPr lang="pt-PT"/>
              <a:t> piores que o </a:t>
            </a:r>
            <a:r>
              <a:rPr lang="pt-PT" err="1"/>
              <a:t>Weighted</a:t>
            </a:r>
            <a:r>
              <a:rPr lang="pt-PT"/>
              <a:t> A* com bastante tempo necessário para 52 cartas e soluções ótimas mais do dobro quando comparadas com o A* heurística 2 para 52 cartas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55721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>
          <a:extLst>
            <a:ext uri="{FF2B5EF4-FFF2-40B4-BE49-F238E27FC236}">
              <a16:creationId xmlns:a16="http://schemas.microsoft.com/office/drawing/2014/main" id="{5667C28E-8CA4-B57F-97B1-2C6B60490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4072739ea5_12_0:notes">
            <a:extLst>
              <a:ext uri="{FF2B5EF4-FFF2-40B4-BE49-F238E27FC236}">
                <a16:creationId xmlns:a16="http://schemas.microsoft.com/office/drawing/2014/main" id="{3C90B20E-1F17-F1E9-1D5D-FD577BBE56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14072739ea5_12_0:notes">
            <a:extLst>
              <a:ext uri="{FF2B5EF4-FFF2-40B4-BE49-F238E27FC236}">
                <a16:creationId xmlns:a16="http://schemas.microsoft.com/office/drawing/2014/main" id="{04E899AD-7FBB-F5E5-5053-A76158C1A2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A* heurística 1 - funcionou com 12 cartas e deu a melhor solução mas ficou por aí e não consegui resolver com 28 e 52 cartas. Gastou um bocado de memória e tempo.  Chegou a um </a:t>
            </a:r>
            <a:r>
              <a:rPr lang="pt-PT" err="1"/>
              <a:t>depth</a:t>
            </a:r>
            <a:r>
              <a:rPr lang="pt-PT"/>
              <a:t> de 14/16 para um maior número de </a:t>
            </a:r>
            <a:r>
              <a:rPr lang="pt-PT" err="1"/>
              <a:t>cartasA</a:t>
            </a:r>
            <a:r>
              <a:rPr lang="pt-PT"/>
              <a:t>* heurística 2 - De uma forma geral o melhor algoritmo para jogos aleatórios. Quando comparado com os outros algoritmos deu a melhor solução num tempo bastante rápido e gastando pouca memória. Algoritmo nº 1A* heurística 3 - Segundo melhor algoritmo com segundos melhores resultados. A solução ótima é pior que o A* com heurística 2 contudo a memória utilizada e tempo são </a:t>
            </a:r>
            <a:r>
              <a:rPr lang="pt-PT" err="1"/>
              <a:t>semelhantesWeighted</a:t>
            </a:r>
            <a:r>
              <a:rPr lang="pt-PT"/>
              <a:t> A*  - Resultados </a:t>
            </a:r>
            <a:r>
              <a:rPr lang="pt-PT" err="1"/>
              <a:t>subótimos</a:t>
            </a:r>
            <a:r>
              <a:rPr lang="pt-PT"/>
              <a:t> com bastante tempo gasto na solução para 52 cartas sem automoves (17 segundos quando por exemplo para o A* heurística 2 foram 1,4 segundos). Custa pouca </a:t>
            </a:r>
            <a:r>
              <a:rPr lang="pt-PT" err="1"/>
              <a:t>memóriaGreedy</a:t>
            </a:r>
            <a:r>
              <a:rPr lang="pt-PT"/>
              <a:t> - Igualmente resultados </a:t>
            </a:r>
            <a:r>
              <a:rPr lang="pt-PT" err="1"/>
              <a:t>subótimos</a:t>
            </a:r>
            <a:r>
              <a:rPr lang="pt-PT"/>
              <a:t> piores que o </a:t>
            </a:r>
            <a:r>
              <a:rPr lang="pt-PT" err="1"/>
              <a:t>Weighted</a:t>
            </a:r>
            <a:r>
              <a:rPr lang="pt-PT"/>
              <a:t> A* com bastante tempo necessário para 52 cartas e soluções ótimas mais do dobro quando comparadas com o A* heurística 2 para 52 cartas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07595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>
          <a:extLst>
            <a:ext uri="{FF2B5EF4-FFF2-40B4-BE49-F238E27FC236}">
              <a16:creationId xmlns:a16="http://schemas.microsoft.com/office/drawing/2014/main" id="{5E8B889E-9A14-7F58-3702-6A01E4C73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4072739ea5_12_0:notes">
            <a:extLst>
              <a:ext uri="{FF2B5EF4-FFF2-40B4-BE49-F238E27FC236}">
                <a16:creationId xmlns:a16="http://schemas.microsoft.com/office/drawing/2014/main" id="{A4E69783-CE64-7582-833B-B958529277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14072739ea5_12_0:notes">
            <a:extLst>
              <a:ext uri="{FF2B5EF4-FFF2-40B4-BE49-F238E27FC236}">
                <a16:creationId xmlns:a16="http://schemas.microsoft.com/office/drawing/2014/main" id="{32619260-2CDA-FC3D-79CC-12A122F719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A* heurística 1 - funcionou com 12 cartas e deu a melhor solução mas ficou por aí e não consegui resolver com 28 e 52 cartas. Gastou um bocado de memória e tempo.  Chegou a um </a:t>
            </a:r>
            <a:r>
              <a:rPr lang="pt-PT" err="1"/>
              <a:t>depth</a:t>
            </a:r>
            <a:r>
              <a:rPr lang="pt-PT"/>
              <a:t> de 14/16 para um maior número de </a:t>
            </a:r>
            <a:r>
              <a:rPr lang="pt-PT" err="1"/>
              <a:t>cartasA</a:t>
            </a:r>
            <a:r>
              <a:rPr lang="pt-PT"/>
              <a:t>* heurística 2 - De uma forma geral o melhor algoritmo para jogos aleatórios. Quando comparado com os outros algoritmos deu a melhor solução num tempo bastante rápido e gastando pouca memória. Algoritmo nº 1A* heurística 3 - Segundo melhor algoritmo com segundos melhores resultados. A solução ótima é pior que o A* com heurística 2 contudo a memória utilizada e tempo são </a:t>
            </a:r>
            <a:r>
              <a:rPr lang="pt-PT" err="1"/>
              <a:t>semelhantesWeighted</a:t>
            </a:r>
            <a:r>
              <a:rPr lang="pt-PT"/>
              <a:t> A*  - Resultados </a:t>
            </a:r>
            <a:r>
              <a:rPr lang="pt-PT" err="1"/>
              <a:t>subótimos</a:t>
            </a:r>
            <a:r>
              <a:rPr lang="pt-PT"/>
              <a:t> com bastante tempo gasto na solução para 52 cartas sem automoves (17 segundos quando por exemplo para o A* heurística 2 foram 1,4 segundos). Custa pouca </a:t>
            </a:r>
            <a:r>
              <a:rPr lang="pt-PT" err="1"/>
              <a:t>memóriaGreedy</a:t>
            </a:r>
            <a:r>
              <a:rPr lang="pt-PT"/>
              <a:t> - Igualmente resultados </a:t>
            </a:r>
            <a:r>
              <a:rPr lang="pt-PT" err="1"/>
              <a:t>subótimos</a:t>
            </a:r>
            <a:r>
              <a:rPr lang="pt-PT"/>
              <a:t> piores que o </a:t>
            </a:r>
            <a:r>
              <a:rPr lang="pt-PT" err="1"/>
              <a:t>Weighted</a:t>
            </a:r>
            <a:r>
              <a:rPr lang="pt-PT"/>
              <a:t> A* com bastante tempo necessário para 52 cartas e soluções ótimas mais do dobro quando comparadas com o A* heurística 2 para 52 cartas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663319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>
          <a:extLst>
            <a:ext uri="{FF2B5EF4-FFF2-40B4-BE49-F238E27FC236}">
              <a16:creationId xmlns:a16="http://schemas.microsoft.com/office/drawing/2014/main" id="{712FEC80-C6C7-A1C5-229B-C863E123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4072739ea5_12_0:notes">
            <a:extLst>
              <a:ext uri="{FF2B5EF4-FFF2-40B4-BE49-F238E27FC236}">
                <a16:creationId xmlns:a16="http://schemas.microsoft.com/office/drawing/2014/main" id="{A17F030D-D89A-15FD-B8FB-997E364A39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14072739ea5_12_0:notes">
            <a:extLst>
              <a:ext uri="{FF2B5EF4-FFF2-40B4-BE49-F238E27FC236}">
                <a16:creationId xmlns:a16="http://schemas.microsoft.com/office/drawing/2014/main" id="{06D2F3B8-A442-D531-A9B2-8DEE7D1E8A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0833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>
          <a:extLst>
            <a:ext uri="{FF2B5EF4-FFF2-40B4-BE49-F238E27FC236}">
              <a16:creationId xmlns:a16="http://schemas.microsoft.com/office/drawing/2014/main" id="{8F9901A4-0FAC-06FB-C571-92D286877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54dda1946d_6_308:notes">
            <a:extLst>
              <a:ext uri="{FF2B5EF4-FFF2-40B4-BE49-F238E27FC236}">
                <a16:creationId xmlns:a16="http://schemas.microsoft.com/office/drawing/2014/main" id="{6DFA2DC3-0B6B-A8EF-7094-8C941472E4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54dda1946d_6_308:notes">
            <a:extLst>
              <a:ext uri="{FF2B5EF4-FFF2-40B4-BE49-F238E27FC236}">
                <a16:creationId xmlns:a16="http://schemas.microsoft.com/office/drawing/2014/main" id="{F6B22401-1B1C-B571-4BF9-2FA9216ABF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8504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>
          <a:extLst>
            <a:ext uri="{FF2B5EF4-FFF2-40B4-BE49-F238E27FC236}">
              <a16:creationId xmlns:a16="http://schemas.microsoft.com/office/drawing/2014/main" id="{9B4A9B81-AC6D-712A-62DE-9F248E14D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4072739ea5_12_0:notes">
            <a:extLst>
              <a:ext uri="{FF2B5EF4-FFF2-40B4-BE49-F238E27FC236}">
                <a16:creationId xmlns:a16="http://schemas.microsoft.com/office/drawing/2014/main" id="{574621F6-8E28-4281-E275-8B5659311D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14072739ea5_12_0:notes">
            <a:extLst>
              <a:ext uri="{FF2B5EF4-FFF2-40B4-BE49-F238E27FC236}">
                <a16:creationId xmlns:a16="http://schemas.microsoft.com/office/drawing/2014/main" id="{49250435-817A-EC05-A71E-987BA62CE7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2877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>
          <a:extLst>
            <a:ext uri="{FF2B5EF4-FFF2-40B4-BE49-F238E27FC236}">
              <a16:creationId xmlns:a16="http://schemas.microsoft.com/office/drawing/2014/main" id="{378AA72E-6CF8-6C5F-B887-B6FE9D234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54dda1946d_6_308:notes">
            <a:extLst>
              <a:ext uri="{FF2B5EF4-FFF2-40B4-BE49-F238E27FC236}">
                <a16:creationId xmlns:a16="http://schemas.microsoft.com/office/drawing/2014/main" id="{3D5C4426-25AD-DD20-4BCC-804CD8C43E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54dda1946d_6_308:notes">
            <a:extLst>
              <a:ext uri="{FF2B5EF4-FFF2-40B4-BE49-F238E27FC236}">
                <a16:creationId xmlns:a16="http://schemas.microsoft.com/office/drawing/2014/main" id="{10A449F4-ED09-E1F8-A979-64EDCE501D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3394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>
          <a:extLst>
            <a:ext uri="{FF2B5EF4-FFF2-40B4-BE49-F238E27FC236}">
              <a16:creationId xmlns:a16="http://schemas.microsoft.com/office/drawing/2014/main" id="{1F474166-8091-BC1D-476C-D7343F452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4072739ea5_12_0:notes">
            <a:extLst>
              <a:ext uri="{FF2B5EF4-FFF2-40B4-BE49-F238E27FC236}">
                <a16:creationId xmlns:a16="http://schemas.microsoft.com/office/drawing/2014/main" id="{398E159A-E43B-FBFE-838C-9E5606F13B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14072739ea5_12_0:notes">
            <a:extLst>
              <a:ext uri="{FF2B5EF4-FFF2-40B4-BE49-F238E27FC236}">
                <a16:creationId xmlns:a16="http://schemas.microsoft.com/office/drawing/2014/main" id="{B1EA9DA1-B09E-FDD2-6F1F-007926F437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59428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>
          <a:extLst>
            <a:ext uri="{FF2B5EF4-FFF2-40B4-BE49-F238E27FC236}">
              <a16:creationId xmlns:a16="http://schemas.microsoft.com/office/drawing/2014/main" id="{F5118EC6-5091-612E-2A1B-5A17ABC2C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4072739ea5_12_0:notes">
            <a:extLst>
              <a:ext uri="{FF2B5EF4-FFF2-40B4-BE49-F238E27FC236}">
                <a16:creationId xmlns:a16="http://schemas.microsoft.com/office/drawing/2014/main" id="{5E0956F3-9ED9-4851-C4B5-F6327601C9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14072739ea5_12_0:notes">
            <a:extLst>
              <a:ext uri="{FF2B5EF4-FFF2-40B4-BE49-F238E27FC236}">
                <a16:creationId xmlns:a16="http://schemas.microsoft.com/office/drawing/2014/main" id="{99C4AE36-7A7C-A06C-7859-1B1EBED5E4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48316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>
          <a:extLst>
            <a:ext uri="{FF2B5EF4-FFF2-40B4-BE49-F238E27FC236}">
              <a16:creationId xmlns:a16="http://schemas.microsoft.com/office/drawing/2014/main" id="{3FC1AC5B-998C-FA47-B60B-8AAB66F54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4072739ea5_12_0:notes">
            <a:extLst>
              <a:ext uri="{FF2B5EF4-FFF2-40B4-BE49-F238E27FC236}">
                <a16:creationId xmlns:a16="http://schemas.microsoft.com/office/drawing/2014/main" id="{43957737-5B70-19F9-26C6-FC8A8346F5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14072739ea5_12_0:notes">
            <a:extLst>
              <a:ext uri="{FF2B5EF4-FFF2-40B4-BE49-F238E27FC236}">
                <a16:creationId xmlns:a16="http://schemas.microsoft.com/office/drawing/2014/main" id="{E8278358-D73C-FD2F-B732-CE6B7717AA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27192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7" name="Google Shape;1777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>
          <a:extLst>
            <a:ext uri="{FF2B5EF4-FFF2-40B4-BE49-F238E27FC236}">
              <a16:creationId xmlns:a16="http://schemas.microsoft.com/office/drawing/2014/main" id="{FBD5F745-1AF0-39D9-8A3E-78FA09C5E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54dda1946d_6_308:notes">
            <a:extLst>
              <a:ext uri="{FF2B5EF4-FFF2-40B4-BE49-F238E27FC236}">
                <a16:creationId xmlns:a16="http://schemas.microsoft.com/office/drawing/2014/main" id="{989E82EC-83BE-3FB3-6FBE-D1BB893282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54dda1946d_6_308:notes">
            <a:extLst>
              <a:ext uri="{FF2B5EF4-FFF2-40B4-BE49-F238E27FC236}">
                <a16:creationId xmlns:a16="http://schemas.microsoft.com/office/drawing/2014/main" id="{235151FB-D7EA-3FDB-0617-590DFC3D25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6787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>
          <a:extLst>
            <a:ext uri="{FF2B5EF4-FFF2-40B4-BE49-F238E27FC236}">
              <a16:creationId xmlns:a16="http://schemas.microsoft.com/office/drawing/2014/main" id="{735F2BDC-C24D-0337-EE22-913A37B30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4072739ea5_12_0:notes">
            <a:extLst>
              <a:ext uri="{FF2B5EF4-FFF2-40B4-BE49-F238E27FC236}">
                <a16:creationId xmlns:a16="http://schemas.microsoft.com/office/drawing/2014/main" id="{032DE0A8-F627-F70B-2476-6B946C943A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14072739ea5_12_0:notes">
            <a:extLst>
              <a:ext uri="{FF2B5EF4-FFF2-40B4-BE49-F238E27FC236}">
                <a16:creationId xmlns:a16="http://schemas.microsoft.com/office/drawing/2014/main" id="{EDAE829A-75CC-BEA0-AF58-8F760E7E4D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46607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>
          <a:extLst>
            <a:ext uri="{FF2B5EF4-FFF2-40B4-BE49-F238E27FC236}">
              <a16:creationId xmlns:a16="http://schemas.microsoft.com/office/drawing/2014/main" id="{0A5AB101-7738-CEC1-D30B-787D5E028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4072739ea5_12_0:notes">
            <a:extLst>
              <a:ext uri="{FF2B5EF4-FFF2-40B4-BE49-F238E27FC236}">
                <a16:creationId xmlns:a16="http://schemas.microsoft.com/office/drawing/2014/main" id="{72E3F277-CE5F-DBB5-2B3B-7BD1305EAB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14072739ea5_12_0:notes">
            <a:extLst>
              <a:ext uri="{FF2B5EF4-FFF2-40B4-BE49-F238E27FC236}">
                <a16:creationId xmlns:a16="http://schemas.microsoft.com/office/drawing/2014/main" id="{73E00D6F-8393-AA8F-466B-80993D10CC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7125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>
          <a:extLst>
            <a:ext uri="{FF2B5EF4-FFF2-40B4-BE49-F238E27FC236}">
              <a16:creationId xmlns:a16="http://schemas.microsoft.com/office/drawing/2014/main" id="{FD54D42B-0917-4CD7-08A0-76917AB71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4072739ea5_12_0:notes">
            <a:extLst>
              <a:ext uri="{FF2B5EF4-FFF2-40B4-BE49-F238E27FC236}">
                <a16:creationId xmlns:a16="http://schemas.microsoft.com/office/drawing/2014/main" id="{EB34DE0E-2EBD-E186-FDEB-3AA37E7223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14072739ea5_12_0:notes">
            <a:extLst>
              <a:ext uri="{FF2B5EF4-FFF2-40B4-BE49-F238E27FC236}">
                <a16:creationId xmlns:a16="http://schemas.microsoft.com/office/drawing/2014/main" id="{70F82C34-AE95-005D-7ACF-39681C37AF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err="1"/>
              <a:t>Talk</a:t>
            </a:r>
            <a:r>
              <a:rPr lang="pt-PT"/>
              <a:t> </a:t>
            </a:r>
            <a:r>
              <a:rPr lang="pt-PT" err="1"/>
              <a:t>about</a:t>
            </a:r>
            <a:r>
              <a:rPr lang="pt-PT"/>
              <a:t> </a:t>
            </a:r>
            <a:r>
              <a:rPr lang="pt-PT" err="1"/>
              <a:t>what</a:t>
            </a:r>
            <a:r>
              <a:rPr lang="pt-PT"/>
              <a:t> </a:t>
            </a:r>
            <a:r>
              <a:rPr lang="pt-PT" err="1"/>
              <a:t>was</a:t>
            </a:r>
            <a:r>
              <a:rPr lang="pt-PT"/>
              <a:t> </a:t>
            </a:r>
            <a:r>
              <a:rPr lang="pt-PT" err="1"/>
              <a:t>done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maybe</a:t>
            </a:r>
            <a:r>
              <a:rPr lang="pt-PT"/>
              <a:t> a </a:t>
            </a:r>
            <a:r>
              <a:rPr lang="pt-PT" err="1"/>
              <a:t>video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33092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Falar no </a:t>
            </a:r>
            <a:r>
              <a:rPr lang="pt-PT" err="1"/>
              <a:t>branching</a:t>
            </a:r>
            <a:r>
              <a:rPr lang="pt-PT"/>
              <a:t> </a:t>
            </a:r>
            <a:r>
              <a:rPr lang="pt-PT" err="1"/>
              <a:t>factor</a:t>
            </a:r>
            <a:r>
              <a:rPr lang="pt-PT"/>
              <a:t> possível e o que é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>
          <a:extLst>
            <a:ext uri="{FF2B5EF4-FFF2-40B4-BE49-F238E27FC236}">
              <a16:creationId xmlns:a16="http://schemas.microsoft.com/office/drawing/2014/main" id="{1AC6D885-4C13-69AD-C73E-C096FD6F9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4072739ea5_12_0:notes">
            <a:extLst>
              <a:ext uri="{FF2B5EF4-FFF2-40B4-BE49-F238E27FC236}">
                <a16:creationId xmlns:a16="http://schemas.microsoft.com/office/drawing/2014/main" id="{F2051644-2322-A02F-264F-2F66EB4F0D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14072739ea5_12_0:notes">
            <a:extLst>
              <a:ext uri="{FF2B5EF4-FFF2-40B4-BE49-F238E27FC236}">
                <a16:creationId xmlns:a16="http://schemas.microsoft.com/office/drawing/2014/main" id="{02215B01-5D35-430A-8703-C20142CACA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Falar no </a:t>
            </a:r>
            <a:r>
              <a:rPr lang="pt-PT" err="1"/>
              <a:t>branching</a:t>
            </a:r>
            <a:r>
              <a:rPr lang="pt-PT"/>
              <a:t> </a:t>
            </a:r>
            <a:r>
              <a:rPr lang="pt-PT" err="1"/>
              <a:t>factor</a:t>
            </a:r>
            <a:r>
              <a:rPr lang="pt-PT"/>
              <a:t> possível e o que é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52076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>
          <a:extLst>
            <a:ext uri="{FF2B5EF4-FFF2-40B4-BE49-F238E27FC236}">
              <a16:creationId xmlns:a16="http://schemas.microsoft.com/office/drawing/2014/main" id="{0DE4E2F8-8730-9B6F-4712-FA2C1A662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4072739ea5_12_0:notes">
            <a:extLst>
              <a:ext uri="{FF2B5EF4-FFF2-40B4-BE49-F238E27FC236}">
                <a16:creationId xmlns:a16="http://schemas.microsoft.com/office/drawing/2014/main" id="{EAF4A2D2-6163-2833-1919-D8987CFC93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14072739ea5_12_0:notes">
            <a:extLst>
              <a:ext uri="{FF2B5EF4-FFF2-40B4-BE49-F238E27FC236}">
                <a16:creationId xmlns:a16="http://schemas.microsoft.com/office/drawing/2014/main" id="{1C98C2DE-8808-795A-73C6-332D2E79C2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err="1"/>
              <a:t>States</a:t>
            </a:r>
            <a:r>
              <a:rPr lang="pt-PT"/>
              <a:t>, </a:t>
            </a:r>
            <a:r>
              <a:rPr lang="pt-PT" err="1"/>
              <a:t>Initial</a:t>
            </a:r>
            <a:r>
              <a:rPr lang="pt-PT"/>
              <a:t> </a:t>
            </a:r>
            <a:r>
              <a:rPr lang="pt-PT" err="1"/>
              <a:t>State</a:t>
            </a:r>
            <a:r>
              <a:rPr lang="pt-PT"/>
              <a:t>, </a:t>
            </a:r>
            <a:r>
              <a:rPr lang="pt-PT" err="1"/>
              <a:t>Operators</a:t>
            </a:r>
            <a:r>
              <a:rPr lang="pt-PT"/>
              <a:t>, </a:t>
            </a:r>
            <a:r>
              <a:rPr lang="pt-PT" err="1"/>
              <a:t>Solution</a:t>
            </a:r>
            <a:r>
              <a:rPr lang="pt-PT"/>
              <a:t> </a:t>
            </a:r>
            <a:r>
              <a:rPr lang="pt-PT" err="1"/>
              <a:t>Test</a:t>
            </a:r>
            <a:r>
              <a:rPr lang="pt-PT"/>
              <a:t>, </a:t>
            </a:r>
            <a:r>
              <a:rPr lang="pt-PT" err="1"/>
              <a:t>Solution</a:t>
            </a:r>
            <a:r>
              <a:rPr lang="pt-PT"/>
              <a:t> </a:t>
            </a:r>
            <a:r>
              <a:rPr lang="pt-PT" err="1"/>
              <a:t>Cost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42225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>
          <a:extLst>
            <a:ext uri="{FF2B5EF4-FFF2-40B4-BE49-F238E27FC236}">
              <a16:creationId xmlns:a16="http://schemas.microsoft.com/office/drawing/2014/main" id="{1FA939BC-339D-B701-CD73-929A010DD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4072739ea5_12_0:notes">
            <a:extLst>
              <a:ext uri="{FF2B5EF4-FFF2-40B4-BE49-F238E27FC236}">
                <a16:creationId xmlns:a16="http://schemas.microsoft.com/office/drawing/2014/main" id="{BAF19EAE-20ED-138D-5EFC-98BB14D5B2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14072739ea5_12_0:notes">
            <a:extLst>
              <a:ext uri="{FF2B5EF4-FFF2-40B4-BE49-F238E27FC236}">
                <a16:creationId xmlns:a16="http://schemas.microsoft.com/office/drawing/2014/main" id="{30D23BAE-78FD-7E69-492A-9F6A9A2ED7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just">
              <a:lnSpc>
                <a:spcPct val="150000"/>
              </a:lnSpc>
              <a:buFont typeface="Arial"/>
              <a:buChar char="•"/>
            </a:pPr>
            <a:r>
              <a:rPr lang="en"/>
              <a:t>Our game can be used in two ways: using the </a:t>
            </a:r>
            <a:r>
              <a:rPr lang="en" b="1"/>
              <a:t>solver </a:t>
            </a:r>
            <a:r>
              <a:rPr lang="en"/>
              <a:t>or you can play it </a:t>
            </a:r>
            <a:r>
              <a:rPr lang="en" b="1"/>
              <a:t>yourself </a:t>
            </a:r>
            <a:r>
              <a:rPr lang="en"/>
              <a:t>and ask the computer for hints</a:t>
            </a:r>
            <a:endParaRPr lang="pt-PT"/>
          </a:p>
          <a:p>
            <a:pPr marL="171450" indent="-171450" algn="just">
              <a:lnSpc>
                <a:spcPct val="150000"/>
              </a:lnSpc>
              <a:buFont typeface="Arial"/>
              <a:buChar char="•"/>
            </a:pPr>
            <a:r>
              <a:rPr lang="en"/>
              <a:t>In our game you can use play Freecell in decks of </a:t>
            </a:r>
            <a:r>
              <a:rPr lang="en" b="1"/>
              <a:t>52, 28 or 12 cards</a:t>
            </a:r>
            <a:r>
              <a:rPr lang="en"/>
              <a:t>, depending on your skill level or depending on the algorithm that your are using to solve or ask for </a:t>
            </a:r>
            <a:r>
              <a:rPr lang="en" b="1"/>
              <a:t>hints</a:t>
            </a:r>
          </a:p>
          <a:p>
            <a:pPr marL="171450" indent="-171450" algn="just">
              <a:lnSpc>
                <a:spcPct val="150000"/>
              </a:lnSpc>
              <a:buFont typeface="Arial"/>
              <a:buChar char="•"/>
            </a:pPr>
            <a:r>
              <a:rPr lang="en"/>
              <a:t>Besides that you can also choose a few 52 card games based on their difficulty (</a:t>
            </a:r>
            <a:r>
              <a:rPr lang="en" b="1"/>
              <a:t>easy </a:t>
            </a:r>
            <a:r>
              <a:rPr lang="en"/>
              <a:t>or </a:t>
            </a:r>
            <a:r>
              <a:rPr lang="en" b="1"/>
              <a:t>hard</a:t>
            </a:r>
            <a:r>
              <a:rPr lang="en"/>
              <a:t>). These games are stored in text files</a:t>
            </a:r>
          </a:p>
          <a:p>
            <a:pPr marL="171450" indent="-171450" algn="just">
              <a:lnSpc>
                <a:spcPct val="150000"/>
              </a:lnSpc>
              <a:buFont typeface="Arial"/>
              <a:buChar char="•"/>
            </a:pPr>
            <a:r>
              <a:rPr lang="en"/>
              <a:t>When using the solver you can:</a:t>
            </a:r>
          </a:p>
          <a:p>
            <a:pPr marL="628650" lvl="1" indent="-171450" algn="just">
              <a:lnSpc>
                <a:spcPct val="150000"/>
              </a:lnSpc>
              <a:buFont typeface="Courier New"/>
              <a:buChar char="o"/>
            </a:pPr>
            <a:r>
              <a:rPr lang="en" b="1"/>
              <a:t>Select which algorithm you would like to use</a:t>
            </a:r>
            <a:r>
              <a:rPr lang="en"/>
              <a:t> by clicking in the box that shows the algorithms</a:t>
            </a:r>
          </a:p>
          <a:p>
            <a:pPr marL="628650" lvl="1" indent="-171450" algn="just">
              <a:lnSpc>
                <a:spcPct val="150000"/>
              </a:lnSpc>
              <a:buFont typeface="Courier New"/>
              <a:buChar char="o"/>
            </a:pPr>
            <a:r>
              <a:rPr lang="en" b="1"/>
              <a:t>Control the speed </a:t>
            </a:r>
            <a:r>
              <a:rPr lang="en"/>
              <a:t>by using "+" or "-" while the mouse is over the speed box</a:t>
            </a:r>
          </a:p>
          <a:p>
            <a:pPr marL="628650" lvl="1" indent="-171450" algn="just">
              <a:lnSpc>
                <a:spcPct val="150000"/>
              </a:lnSpc>
              <a:buFont typeface="Courier New"/>
              <a:buChar char="o"/>
            </a:pPr>
            <a:r>
              <a:rPr lang="en" b="1"/>
              <a:t>Pause </a:t>
            </a:r>
            <a:r>
              <a:rPr lang="en"/>
              <a:t>the solver</a:t>
            </a:r>
          </a:p>
          <a:p>
            <a:pPr marL="628650" lvl="1" indent="-171450" algn="just">
              <a:lnSpc>
                <a:spcPct val="150000"/>
              </a:lnSpc>
              <a:buFont typeface="Courier New"/>
              <a:buChar char="o"/>
            </a:pPr>
            <a:r>
              <a:rPr lang="en"/>
              <a:t>Use the "</a:t>
            </a:r>
            <a:r>
              <a:rPr lang="en" b="1"/>
              <a:t>Step</a:t>
            </a:r>
            <a:r>
              <a:rPr lang="en"/>
              <a:t>" functionality which allows you to control when a move is made</a:t>
            </a:r>
          </a:p>
          <a:p>
            <a:pPr marL="628650" lvl="1" indent="-171450" algn="just">
              <a:lnSpc>
                <a:spcPct val="150000"/>
              </a:lnSpc>
              <a:buFont typeface="Courier New"/>
              <a:buChar char="o"/>
            </a:pPr>
            <a:r>
              <a:rPr lang="en"/>
              <a:t>Use the "</a:t>
            </a:r>
            <a:r>
              <a:rPr lang="en" b="1"/>
              <a:t>Step Back</a:t>
            </a:r>
            <a:r>
              <a:rPr lang="en"/>
              <a:t>" if you want to recall which moves were made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252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>
          <a:extLst>
            <a:ext uri="{FF2B5EF4-FFF2-40B4-BE49-F238E27FC236}">
              <a16:creationId xmlns:a16="http://schemas.microsoft.com/office/drawing/2014/main" id="{503AC696-37FD-5496-B82F-123FD3E65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54dda1946d_6_308:notes">
            <a:extLst>
              <a:ext uri="{FF2B5EF4-FFF2-40B4-BE49-F238E27FC236}">
                <a16:creationId xmlns:a16="http://schemas.microsoft.com/office/drawing/2014/main" id="{B4076A45-519B-2844-EB5E-493069EBF0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54dda1946d_6_308:notes">
            <a:extLst>
              <a:ext uri="{FF2B5EF4-FFF2-40B4-BE49-F238E27FC236}">
                <a16:creationId xmlns:a16="http://schemas.microsoft.com/office/drawing/2014/main" id="{BD1F14AA-9790-41A7-E689-CD93D1E0AC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3033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>
          <a:extLst>
            <a:ext uri="{FF2B5EF4-FFF2-40B4-BE49-F238E27FC236}">
              <a16:creationId xmlns:a16="http://schemas.microsoft.com/office/drawing/2014/main" id="{673F69F5-BBEC-22AA-CF28-7A67536FB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4072739ea5_12_0:notes">
            <a:extLst>
              <a:ext uri="{FF2B5EF4-FFF2-40B4-BE49-F238E27FC236}">
                <a16:creationId xmlns:a16="http://schemas.microsoft.com/office/drawing/2014/main" id="{8F6760F5-CE11-FE5A-044E-552C46BC1C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14072739ea5_12_0:notes">
            <a:extLst>
              <a:ext uri="{FF2B5EF4-FFF2-40B4-BE49-F238E27FC236}">
                <a16:creationId xmlns:a16="http://schemas.microsoft.com/office/drawing/2014/main" id="{966CD83A-96C0-4F55-957F-B578503CE4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6858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6782" y="-1232671"/>
            <a:ext cx="9807905" cy="7974474"/>
            <a:chOff x="-6782" y="-1232671"/>
            <a:chExt cx="9807905" cy="7974474"/>
          </a:xfrm>
        </p:grpSpPr>
        <p:sp>
          <p:nvSpPr>
            <p:cNvPr id="10" name="Google Shape;10;p2"/>
            <p:cNvSpPr/>
            <p:nvPr/>
          </p:nvSpPr>
          <p:spPr>
            <a:xfrm rot="-5400000">
              <a:off x="7120124" y="4060803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1" y="4104678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10800000">
              <a:off x="-6782" y="-1232671"/>
              <a:ext cx="9150782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3;p2"/>
          <p:cNvGrpSpPr/>
          <p:nvPr/>
        </p:nvGrpSpPr>
        <p:grpSpPr>
          <a:xfrm>
            <a:off x="-885529" y="302485"/>
            <a:ext cx="10998540" cy="4878740"/>
            <a:chOff x="-885529" y="302485"/>
            <a:chExt cx="10998540" cy="4878740"/>
          </a:xfrm>
        </p:grpSpPr>
        <p:sp>
          <p:nvSpPr>
            <p:cNvPr id="14" name="Google Shape;14;p2"/>
            <p:cNvSpPr/>
            <p:nvPr/>
          </p:nvSpPr>
          <p:spPr>
            <a:xfrm>
              <a:off x="2581296" y="4914218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7266974" y="4937849"/>
              <a:ext cx="1205478" cy="219752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293550" y="4455724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10800000" flipH="1">
              <a:off x="8291042" y="569492"/>
              <a:ext cx="1821969" cy="184293"/>
            </a:xfrm>
            <a:custGeom>
              <a:avLst/>
              <a:gdLst/>
              <a:ahLst/>
              <a:cxnLst/>
              <a:rect l="l" t="t" r="r" b="b"/>
              <a:pathLst>
                <a:path w="28680" h="2901" extrusionOk="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>
              <a:off x="-885529" y="302485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-689412" y="-2417039"/>
            <a:ext cx="11168660" cy="9105554"/>
            <a:chOff x="-689412" y="-2417039"/>
            <a:chExt cx="11168660" cy="9105554"/>
          </a:xfrm>
        </p:grpSpPr>
        <p:grpSp>
          <p:nvGrpSpPr>
            <p:cNvPr id="20" name="Google Shape;20;p2"/>
            <p:cNvGrpSpPr/>
            <p:nvPr/>
          </p:nvGrpSpPr>
          <p:grpSpPr>
            <a:xfrm>
              <a:off x="6699625" y="4455725"/>
              <a:ext cx="3779622" cy="1782883"/>
              <a:chOff x="5782225" y="4455725"/>
              <a:chExt cx="3779622" cy="1782883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48014" extrusionOk="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782225" y="4701200"/>
                <a:ext cx="2805272" cy="1537408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48014" extrusionOk="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-48925" y="4604000"/>
              <a:ext cx="5424616" cy="2084515"/>
              <a:chOff x="0" y="4604000"/>
              <a:chExt cx="5424616" cy="2084515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0" y="4604000"/>
                <a:ext cx="4495016" cy="2084515"/>
              </a:xfrm>
              <a:custGeom>
                <a:avLst/>
                <a:gdLst/>
                <a:ahLst/>
                <a:cxnLst/>
                <a:rect l="l" t="t" r="r" b="b"/>
                <a:pathLst>
                  <a:path w="101749" h="47185" extrusionOk="0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929600" y="4604000"/>
                <a:ext cx="4495016" cy="2084515"/>
              </a:xfrm>
              <a:custGeom>
                <a:avLst/>
                <a:gdLst/>
                <a:ahLst/>
                <a:cxnLst/>
                <a:rect l="l" t="t" r="r" b="b"/>
                <a:pathLst>
                  <a:path w="101749" h="47185" extrusionOk="0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" name="Google Shape;26;p2"/>
            <p:cNvSpPr/>
            <p:nvPr/>
          </p:nvSpPr>
          <p:spPr>
            <a:xfrm rot="10800000">
              <a:off x="-689412" y="-1173475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10800000">
              <a:off x="4880516" y="-2417039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2"/>
          <p:cNvSpPr txBox="1">
            <a:spLocks noGrp="1"/>
          </p:cNvSpPr>
          <p:nvPr>
            <p:ph type="ctrTitle"/>
          </p:nvPr>
        </p:nvSpPr>
        <p:spPr>
          <a:xfrm>
            <a:off x="1394250" y="1432275"/>
            <a:ext cx="6355500" cy="161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subTitle" idx="1"/>
          </p:nvPr>
        </p:nvSpPr>
        <p:spPr>
          <a:xfrm>
            <a:off x="1394250" y="3058425"/>
            <a:ext cx="63555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-642935" y="-1483293"/>
            <a:ext cx="10417533" cy="7928897"/>
            <a:chOff x="-642935" y="-1483293"/>
            <a:chExt cx="10417533" cy="7928897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-642935" y="-1483293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6254199" y="4604003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3"/>
          <p:cNvGrpSpPr/>
          <p:nvPr/>
        </p:nvGrpSpPr>
        <p:grpSpPr>
          <a:xfrm>
            <a:off x="-732996" y="7"/>
            <a:ext cx="7266640" cy="5159850"/>
            <a:chOff x="-732996" y="7"/>
            <a:chExt cx="7266640" cy="5159850"/>
          </a:xfrm>
        </p:grpSpPr>
        <p:sp>
          <p:nvSpPr>
            <p:cNvPr id="35" name="Google Shape;35;p3"/>
            <p:cNvSpPr/>
            <p:nvPr/>
          </p:nvSpPr>
          <p:spPr>
            <a:xfrm rot="10800000">
              <a:off x="4161656" y="4976326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10800000">
              <a:off x="5115392" y="7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-732996" y="4324988"/>
              <a:ext cx="1821969" cy="184293"/>
            </a:xfrm>
            <a:custGeom>
              <a:avLst/>
              <a:gdLst/>
              <a:ahLst/>
              <a:cxnLst/>
              <a:rect l="l" t="t" r="r" b="b"/>
              <a:pathLst>
                <a:path w="28680" h="2901" extrusionOk="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3"/>
          <p:cNvSpPr txBox="1">
            <a:spLocks noGrp="1"/>
          </p:cNvSpPr>
          <p:nvPr>
            <p:ph type="title"/>
          </p:nvPr>
        </p:nvSpPr>
        <p:spPr>
          <a:xfrm>
            <a:off x="2085025" y="1564950"/>
            <a:ext cx="41583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title" idx="2" hasCustomPrompt="1"/>
          </p:nvPr>
        </p:nvSpPr>
        <p:spPr>
          <a:xfrm>
            <a:off x="1050075" y="1564950"/>
            <a:ext cx="969000" cy="151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41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grpSp>
        <p:nvGrpSpPr>
          <p:cNvPr id="40" name="Google Shape;40;p3"/>
          <p:cNvGrpSpPr/>
          <p:nvPr/>
        </p:nvGrpSpPr>
        <p:grpSpPr>
          <a:xfrm>
            <a:off x="-10" y="-2237114"/>
            <a:ext cx="9822707" cy="9720614"/>
            <a:chOff x="-10" y="-2237114"/>
            <a:chExt cx="9822707" cy="9720614"/>
          </a:xfrm>
        </p:grpSpPr>
        <p:sp>
          <p:nvSpPr>
            <p:cNvPr id="41" name="Google Shape;41;p3"/>
            <p:cNvSpPr/>
            <p:nvPr/>
          </p:nvSpPr>
          <p:spPr>
            <a:xfrm rot="10800000">
              <a:off x="4707290" y="-2237114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-10" y="4465961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 flipH="1">
            <a:off x="-1344315" y="539496"/>
            <a:ext cx="3074607" cy="453954"/>
            <a:chOff x="5478797" y="847321"/>
            <a:chExt cx="3074607" cy="453954"/>
          </a:xfrm>
        </p:grpSpPr>
        <p:grpSp>
          <p:nvGrpSpPr>
            <p:cNvPr id="44" name="Google Shape;44;p3"/>
            <p:cNvGrpSpPr/>
            <p:nvPr/>
          </p:nvGrpSpPr>
          <p:grpSpPr>
            <a:xfrm flipH="1">
              <a:off x="5675409" y="922405"/>
              <a:ext cx="2877996" cy="223763"/>
              <a:chOff x="1687059" y="2012316"/>
              <a:chExt cx="3573375" cy="277863"/>
            </a:xfrm>
          </p:grpSpPr>
          <p:sp>
            <p:nvSpPr>
              <p:cNvPr id="45" name="Google Shape;45;p3"/>
              <p:cNvSpPr/>
              <p:nvPr/>
            </p:nvSpPr>
            <p:spPr>
              <a:xfrm>
                <a:off x="1687059" y="2012316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6" name="Google Shape;46;p3"/>
              <p:cNvSpPr/>
              <p:nvPr/>
            </p:nvSpPr>
            <p:spPr>
              <a:xfrm>
                <a:off x="5203734" y="2233479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" name="Google Shape;47;p3"/>
            <p:cNvGrpSpPr/>
            <p:nvPr/>
          </p:nvGrpSpPr>
          <p:grpSpPr>
            <a:xfrm flipH="1">
              <a:off x="5478797" y="1255615"/>
              <a:ext cx="3010303" cy="45661"/>
              <a:chOff x="1766900" y="2869225"/>
              <a:chExt cx="3737650" cy="56700"/>
            </a:xfrm>
          </p:grpSpPr>
          <p:cxnSp>
            <p:nvCxnSpPr>
              <p:cNvPr id="48" name="Google Shape;48;p3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9" name="Google Shape;49;p3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50;p3"/>
            <p:cNvGrpSpPr/>
            <p:nvPr/>
          </p:nvGrpSpPr>
          <p:grpSpPr>
            <a:xfrm flipH="1">
              <a:off x="6072799" y="847321"/>
              <a:ext cx="2430997" cy="185534"/>
              <a:chOff x="1748547" y="1392116"/>
              <a:chExt cx="5911958" cy="451312"/>
            </a:xfrm>
          </p:grpSpPr>
          <p:sp>
            <p:nvSpPr>
              <p:cNvPr id="51" name="Google Shape;51;p3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Em branco">
    <p:bg>
      <p:bgPr>
        <a:solidFill>
          <a:schemeClr val="accent2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13"/>
          <p:cNvGrpSpPr/>
          <p:nvPr/>
        </p:nvGrpSpPr>
        <p:grpSpPr>
          <a:xfrm>
            <a:off x="-150966" y="-1569997"/>
            <a:ext cx="9294978" cy="8009776"/>
            <a:chOff x="-150966" y="-1569997"/>
            <a:chExt cx="9294978" cy="8009776"/>
          </a:xfrm>
        </p:grpSpPr>
        <p:sp>
          <p:nvSpPr>
            <p:cNvPr id="234" name="Google Shape;234;p13"/>
            <p:cNvSpPr/>
            <p:nvPr/>
          </p:nvSpPr>
          <p:spPr>
            <a:xfrm flipH="1">
              <a:off x="-150966" y="4528383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 rot="10800000">
              <a:off x="5623599" y="-1569997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13"/>
          <p:cNvSpPr txBox="1">
            <a:spLocks noGrp="1"/>
          </p:cNvSpPr>
          <p:nvPr>
            <p:ph type="subTitle" idx="1"/>
          </p:nvPr>
        </p:nvSpPr>
        <p:spPr>
          <a:xfrm>
            <a:off x="1024750" y="324168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37" name="Google Shape;237;p13"/>
          <p:cNvSpPr txBox="1">
            <a:spLocks noGrp="1"/>
          </p:cNvSpPr>
          <p:nvPr>
            <p:ph type="subTitle" idx="2"/>
          </p:nvPr>
        </p:nvSpPr>
        <p:spPr>
          <a:xfrm>
            <a:off x="3419221" y="324168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38" name="Google Shape;238;p13"/>
          <p:cNvSpPr txBox="1">
            <a:spLocks noGrp="1"/>
          </p:cNvSpPr>
          <p:nvPr>
            <p:ph type="subTitle" idx="3"/>
          </p:nvPr>
        </p:nvSpPr>
        <p:spPr>
          <a:xfrm>
            <a:off x="5813699" y="324168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39" name="Google Shape;239;p13"/>
          <p:cNvSpPr txBox="1">
            <a:spLocks noGrp="1"/>
          </p:cNvSpPr>
          <p:nvPr>
            <p:ph type="subTitle" idx="4"/>
          </p:nvPr>
        </p:nvSpPr>
        <p:spPr>
          <a:xfrm>
            <a:off x="1024750" y="179616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subTitle" idx="5"/>
          </p:nvPr>
        </p:nvSpPr>
        <p:spPr>
          <a:xfrm>
            <a:off x="3419221" y="179616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41" name="Google Shape;241;p13"/>
          <p:cNvSpPr txBox="1">
            <a:spLocks noGrp="1"/>
          </p:cNvSpPr>
          <p:nvPr>
            <p:ph type="subTitle" idx="6"/>
          </p:nvPr>
        </p:nvSpPr>
        <p:spPr>
          <a:xfrm>
            <a:off x="5813699" y="179616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grpSp>
        <p:nvGrpSpPr>
          <p:cNvPr id="242" name="Google Shape;242;p13"/>
          <p:cNvGrpSpPr/>
          <p:nvPr/>
        </p:nvGrpSpPr>
        <p:grpSpPr>
          <a:xfrm rot="10800000">
            <a:off x="-2096303" y="3730190"/>
            <a:ext cx="3010303" cy="380635"/>
            <a:chOff x="5446772" y="1743190"/>
            <a:chExt cx="3010303" cy="380635"/>
          </a:xfrm>
        </p:grpSpPr>
        <p:grpSp>
          <p:nvGrpSpPr>
            <p:cNvPr id="243" name="Google Shape;243;p13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244" name="Google Shape;244;p13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45" name="Google Shape;245;p13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6" name="Google Shape;246;p13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247" name="Google Shape;247;p13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8" name="Google Shape;248;p13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3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250" name="Google Shape;250;p13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1" name="Google Shape;251;p13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2" name="Google Shape;25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53" name="Google Shape;253;p13"/>
          <p:cNvSpPr txBox="1">
            <a:spLocks noGrp="1"/>
          </p:cNvSpPr>
          <p:nvPr>
            <p:ph type="title" idx="7" hasCustomPrompt="1"/>
          </p:nvPr>
        </p:nvSpPr>
        <p:spPr>
          <a:xfrm>
            <a:off x="1450150" y="1229150"/>
            <a:ext cx="567000" cy="56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4" name="Google Shape;254;p13"/>
          <p:cNvSpPr txBox="1">
            <a:spLocks noGrp="1"/>
          </p:cNvSpPr>
          <p:nvPr>
            <p:ph type="title" idx="8" hasCustomPrompt="1"/>
          </p:nvPr>
        </p:nvSpPr>
        <p:spPr>
          <a:xfrm>
            <a:off x="1450200" y="2674700"/>
            <a:ext cx="567000" cy="56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5" name="Google Shape;255;p13"/>
          <p:cNvSpPr txBox="1">
            <a:spLocks noGrp="1"/>
          </p:cNvSpPr>
          <p:nvPr>
            <p:ph type="title" idx="9" hasCustomPrompt="1"/>
          </p:nvPr>
        </p:nvSpPr>
        <p:spPr>
          <a:xfrm>
            <a:off x="3844625" y="1229151"/>
            <a:ext cx="567000" cy="56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6" name="Google Shape;256;p13"/>
          <p:cNvSpPr txBox="1">
            <a:spLocks noGrp="1"/>
          </p:cNvSpPr>
          <p:nvPr>
            <p:ph type="title" idx="13" hasCustomPrompt="1"/>
          </p:nvPr>
        </p:nvSpPr>
        <p:spPr>
          <a:xfrm>
            <a:off x="3844625" y="2674699"/>
            <a:ext cx="567000" cy="56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7" name="Google Shape;257;p13"/>
          <p:cNvSpPr txBox="1">
            <a:spLocks noGrp="1"/>
          </p:cNvSpPr>
          <p:nvPr>
            <p:ph type="title" idx="14" hasCustomPrompt="1"/>
          </p:nvPr>
        </p:nvSpPr>
        <p:spPr>
          <a:xfrm>
            <a:off x="6239100" y="1229152"/>
            <a:ext cx="567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8" name="Google Shape;258;p13"/>
          <p:cNvSpPr txBox="1">
            <a:spLocks noGrp="1"/>
          </p:cNvSpPr>
          <p:nvPr>
            <p:ph type="title" idx="15" hasCustomPrompt="1"/>
          </p:nvPr>
        </p:nvSpPr>
        <p:spPr>
          <a:xfrm>
            <a:off x="6239100" y="2674703"/>
            <a:ext cx="567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9" name="Google Shape;259;p13"/>
          <p:cNvSpPr/>
          <p:nvPr/>
        </p:nvSpPr>
        <p:spPr>
          <a:xfrm rot="10800000">
            <a:off x="1316384" y="4901259"/>
            <a:ext cx="1418251" cy="267006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 flipH="1">
            <a:off x="-585437" y="4230050"/>
            <a:ext cx="2805272" cy="1537408"/>
          </a:xfrm>
          <a:custGeom>
            <a:avLst/>
            <a:gdLst/>
            <a:ahLst/>
            <a:cxnLst/>
            <a:rect l="l" t="t" r="r" b="b"/>
            <a:pathLst>
              <a:path w="87610" h="48014" extrusionOk="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436" name="Google Shape;436;p21"/>
          <p:cNvSpPr txBox="1">
            <a:spLocks noGrp="1"/>
          </p:cNvSpPr>
          <p:nvPr>
            <p:ph type="subTitle" idx="1"/>
          </p:nvPr>
        </p:nvSpPr>
        <p:spPr>
          <a:xfrm>
            <a:off x="4755095" y="1667625"/>
            <a:ext cx="3040800" cy="21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437" name="Google Shape;437;p21"/>
          <p:cNvSpPr txBox="1">
            <a:spLocks noGrp="1"/>
          </p:cNvSpPr>
          <p:nvPr>
            <p:ph type="subTitle" idx="2"/>
          </p:nvPr>
        </p:nvSpPr>
        <p:spPr>
          <a:xfrm>
            <a:off x="1348100" y="1667625"/>
            <a:ext cx="3040800" cy="21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grpSp>
        <p:nvGrpSpPr>
          <p:cNvPr id="438" name="Google Shape;438;p21"/>
          <p:cNvGrpSpPr/>
          <p:nvPr/>
        </p:nvGrpSpPr>
        <p:grpSpPr>
          <a:xfrm rot="10800000">
            <a:off x="-106737" y="-1645006"/>
            <a:ext cx="9548249" cy="7357518"/>
            <a:chOff x="-1311525" y="-1414418"/>
            <a:chExt cx="9548249" cy="7357518"/>
          </a:xfrm>
        </p:grpSpPr>
        <p:sp>
          <p:nvSpPr>
            <p:cNvPr id="439" name="Google Shape;439;p21"/>
            <p:cNvSpPr/>
            <p:nvPr/>
          </p:nvSpPr>
          <p:spPr>
            <a:xfrm rot="10800000">
              <a:off x="-1311525" y="-1414418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1"/>
            <p:cNvSpPr/>
            <p:nvPr/>
          </p:nvSpPr>
          <p:spPr>
            <a:xfrm flipH="1">
              <a:off x="-1120750" y="4056069"/>
              <a:ext cx="9357474" cy="1887032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21"/>
          <p:cNvSpPr/>
          <p:nvPr/>
        </p:nvSpPr>
        <p:spPr>
          <a:xfrm rot="10800000" flipH="1">
            <a:off x="5675306" y="4959976"/>
            <a:ext cx="1006784" cy="183531"/>
          </a:xfrm>
          <a:custGeom>
            <a:avLst/>
            <a:gdLst/>
            <a:ahLst/>
            <a:cxnLst/>
            <a:rect l="l" t="t" r="r" b="b"/>
            <a:pathLst>
              <a:path w="15848" h="2889" extrusionOk="0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1"/>
          <p:cNvGrpSpPr/>
          <p:nvPr/>
        </p:nvGrpSpPr>
        <p:grpSpPr>
          <a:xfrm rot="10800000">
            <a:off x="-1228535" y="-1130234"/>
            <a:ext cx="11726682" cy="8568910"/>
            <a:chOff x="-2306160" y="-3140581"/>
            <a:chExt cx="11726682" cy="8568910"/>
          </a:xfrm>
        </p:grpSpPr>
        <p:sp>
          <p:nvSpPr>
            <p:cNvPr id="443" name="Google Shape;443;p21"/>
            <p:cNvSpPr/>
            <p:nvPr/>
          </p:nvSpPr>
          <p:spPr>
            <a:xfrm rot="10800000" flipH="1">
              <a:off x="-2306160" y="-3140581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1"/>
            <p:cNvSpPr/>
            <p:nvPr/>
          </p:nvSpPr>
          <p:spPr>
            <a:xfrm rot="10800000" flipH="1">
              <a:off x="7082099" y="4876491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1"/>
            <p:cNvSpPr/>
            <p:nvPr/>
          </p:nvSpPr>
          <p:spPr>
            <a:xfrm>
              <a:off x="6615250" y="3890920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" name="Google Shape;446;p21"/>
          <p:cNvGrpSpPr/>
          <p:nvPr/>
        </p:nvGrpSpPr>
        <p:grpSpPr>
          <a:xfrm rot="10800000" flipH="1">
            <a:off x="-1315487" y="4349469"/>
            <a:ext cx="3296400" cy="703085"/>
            <a:chOff x="-12" y="3628590"/>
            <a:chExt cx="3296400" cy="703085"/>
          </a:xfrm>
        </p:grpSpPr>
        <p:grpSp>
          <p:nvGrpSpPr>
            <p:cNvPr id="447" name="Google Shape;447;p21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448" name="Google Shape;448;p21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49" name="Google Shape;449;p21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0" name="Google Shape;450;p21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451" name="Google Shape;451;p21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52" name="Google Shape;452;p21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3" name="Google Shape;453;p21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454" name="Google Shape;454;p21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55" name="Google Shape;455;p21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6" name="Google Shape;456;p21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457" name="Google Shape;457;p21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58" name="Google Shape;458;p21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30"/>
          <p:cNvGrpSpPr/>
          <p:nvPr/>
        </p:nvGrpSpPr>
        <p:grpSpPr>
          <a:xfrm>
            <a:off x="-1206796" y="-728442"/>
            <a:ext cx="11075673" cy="7393347"/>
            <a:chOff x="-1206796" y="-728442"/>
            <a:chExt cx="11075673" cy="7393347"/>
          </a:xfrm>
        </p:grpSpPr>
        <p:sp>
          <p:nvSpPr>
            <p:cNvPr id="692" name="Google Shape;692;p30"/>
            <p:cNvSpPr/>
            <p:nvPr/>
          </p:nvSpPr>
          <p:spPr>
            <a:xfrm rot="10800000" flipH="1">
              <a:off x="-1206796" y="-728442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0"/>
            <p:cNvSpPr/>
            <p:nvPr/>
          </p:nvSpPr>
          <p:spPr>
            <a:xfrm rot="10800000">
              <a:off x="7640980" y="-385"/>
              <a:ext cx="2227897" cy="1165463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0"/>
            <p:cNvSpPr/>
            <p:nvPr/>
          </p:nvSpPr>
          <p:spPr>
            <a:xfrm>
              <a:off x="-150967" y="4753509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5" name="Google Shape;695;p30"/>
          <p:cNvGrpSpPr/>
          <p:nvPr/>
        </p:nvGrpSpPr>
        <p:grpSpPr>
          <a:xfrm>
            <a:off x="-460988" y="5"/>
            <a:ext cx="8180159" cy="5143491"/>
            <a:chOff x="-460988" y="5"/>
            <a:chExt cx="8180159" cy="5143491"/>
          </a:xfrm>
        </p:grpSpPr>
        <p:sp>
          <p:nvSpPr>
            <p:cNvPr id="696" name="Google Shape;696;p30"/>
            <p:cNvSpPr/>
            <p:nvPr/>
          </p:nvSpPr>
          <p:spPr>
            <a:xfrm>
              <a:off x="6712387" y="5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7" name="Google Shape;697;p30"/>
            <p:cNvGrpSpPr/>
            <p:nvPr/>
          </p:nvGrpSpPr>
          <p:grpSpPr>
            <a:xfrm>
              <a:off x="-460988" y="447730"/>
              <a:ext cx="7721994" cy="4695766"/>
              <a:chOff x="-460988" y="447730"/>
              <a:chExt cx="7721994" cy="4695766"/>
            </a:xfrm>
          </p:grpSpPr>
          <p:sp>
            <p:nvSpPr>
              <p:cNvPr id="698" name="Google Shape;698;p30"/>
              <p:cNvSpPr/>
              <p:nvPr/>
            </p:nvSpPr>
            <p:spPr>
              <a:xfrm flipH="1">
                <a:off x="-460988" y="447730"/>
                <a:ext cx="1006784" cy="183531"/>
              </a:xfrm>
              <a:custGeom>
                <a:avLst/>
                <a:gdLst/>
                <a:ahLst/>
                <a:cxnLst/>
                <a:rect l="l" t="t" r="r" b="b"/>
                <a:pathLst>
                  <a:path w="15848" h="2889" extrusionOk="0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9" name="Google Shape;699;p30"/>
              <p:cNvGrpSpPr/>
              <p:nvPr/>
            </p:nvGrpSpPr>
            <p:grpSpPr>
              <a:xfrm>
                <a:off x="117004" y="4911501"/>
                <a:ext cx="7144003" cy="231995"/>
                <a:chOff x="117004" y="4911501"/>
                <a:chExt cx="7144003" cy="231995"/>
              </a:xfrm>
            </p:grpSpPr>
            <p:sp>
              <p:nvSpPr>
                <p:cNvPr id="700" name="Google Shape;700;p30"/>
                <p:cNvSpPr/>
                <p:nvPr/>
              </p:nvSpPr>
              <p:spPr>
                <a:xfrm>
                  <a:off x="117004" y="4911501"/>
                  <a:ext cx="1232340" cy="231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25" h="4203" extrusionOk="0">
                      <a:moveTo>
                        <a:pt x="0" y="0"/>
                      </a:moveTo>
                      <a:lnTo>
                        <a:pt x="4191" y="4191"/>
                      </a:lnTo>
                      <a:lnTo>
                        <a:pt x="22325" y="4202"/>
                      </a:lnTo>
                      <a:lnTo>
                        <a:pt x="1813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701;p30"/>
                <p:cNvSpPr/>
                <p:nvPr/>
              </p:nvSpPr>
              <p:spPr>
                <a:xfrm flipH="1">
                  <a:off x="6028666" y="4911501"/>
                  <a:ext cx="1232340" cy="231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25" h="4203" extrusionOk="0">
                      <a:moveTo>
                        <a:pt x="0" y="0"/>
                      </a:moveTo>
                      <a:lnTo>
                        <a:pt x="4191" y="4191"/>
                      </a:lnTo>
                      <a:lnTo>
                        <a:pt x="22325" y="4202"/>
                      </a:lnTo>
                      <a:lnTo>
                        <a:pt x="1813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702" name="Google Shape;702;p30"/>
          <p:cNvGrpSpPr/>
          <p:nvPr/>
        </p:nvGrpSpPr>
        <p:grpSpPr>
          <a:xfrm>
            <a:off x="-1206808" y="-1311142"/>
            <a:ext cx="12598531" cy="8806268"/>
            <a:chOff x="-1206808" y="-1311142"/>
            <a:chExt cx="12598531" cy="8806268"/>
          </a:xfrm>
        </p:grpSpPr>
        <p:sp>
          <p:nvSpPr>
            <p:cNvPr id="703" name="Google Shape;703;p30"/>
            <p:cNvSpPr/>
            <p:nvPr/>
          </p:nvSpPr>
          <p:spPr>
            <a:xfrm rot="10800000" flipH="1">
              <a:off x="-563672" y="-1311142"/>
              <a:ext cx="2979895" cy="1757817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0"/>
            <p:cNvSpPr/>
            <p:nvPr/>
          </p:nvSpPr>
          <p:spPr>
            <a:xfrm flipH="1">
              <a:off x="6490621" y="4604004"/>
              <a:ext cx="4901102" cy="2891122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0"/>
            <p:cNvSpPr/>
            <p:nvPr/>
          </p:nvSpPr>
          <p:spPr>
            <a:xfrm rot="10800000" flipH="1">
              <a:off x="6338717" y="-997900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0"/>
            <p:cNvSpPr/>
            <p:nvPr/>
          </p:nvSpPr>
          <p:spPr>
            <a:xfrm flipH="1">
              <a:off x="-1206808" y="4386250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30"/>
          <p:cNvSpPr txBox="1">
            <a:spLocks noGrp="1"/>
          </p:cNvSpPr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708" name="Google Shape;708;p30"/>
          <p:cNvSpPr txBox="1">
            <a:spLocks noGrp="1"/>
          </p:cNvSpPr>
          <p:nvPr>
            <p:ph type="subTitle" idx="1"/>
          </p:nvPr>
        </p:nvSpPr>
        <p:spPr>
          <a:xfrm>
            <a:off x="2347900" y="15718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1" name="Google Shape;711;p31"/>
          <p:cNvGrpSpPr/>
          <p:nvPr/>
        </p:nvGrpSpPr>
        <p:grpSpPr>
          <a:xfrm rot="10800000">
            <a:off x="-1889528" y="158865"/>
            <a:ext cx="3010303" cy="380635"/>
            <a:chOff x="5446772" y="1743190"/>
            <a:chExt cx="3010303" cy="380635"/>
          </a:xfrm>
        </p:grpSpPr>
        <p:grpSp>
          <p:nvGrpSpPr>
            <p:cNvPr id="712" name="Google Shape;712;p31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713" name="Google Shape;713;p31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14" name="Google Shape;714;p31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5" name="Google Shape;715;p31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716" name="Google Shape;716;p31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" name="Google Shape;717;p31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8" name="Google Shape;718;p31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719" name="Google Shape;719;p31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20" name="Google Shape;720;p31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1" name="Google Shape;721;p31"/>
          <p:cNvGrpSpPr/>
          <p:nvPr/>
        </p:nvGrpSpPr>
        <p:grpSpPr>
          <a:xfrm flipH="1">
            <a:off x="1347409" y="-265593"/>
            <a:ext cx="9294978" cy="6913322"/>
            <a:chOff x="-201828" y="-265593"/>
            <a:chExt cx="9294978" cy="6913322"/>
          </a:xfrm>
        </p:grpSpPr>
        <p:sp>
          <p:nvSpPr>
            <p:cNvPr id="722" name="Google Shape;722;p31"/>
            <p:cNvSpPr/>
            <p:nvPr/>
          </p:nvSpPr>
          <p:spPr>
            <a:xfrm>
              <a:off x="-201828" y="4736333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 rot="10800000" flipH="1">
              <a:off x="1175807" y="-265593"/>
              <a:ext cx="1539180" cy="805095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4" name="Google Shape;724;p31"/>
          <p:cNvSpPr/>
          <p:nvPr/>
        </p:nvSpPr>
        <p:spPr>
          <a:xfrm rot="10800000">
            <a:off x="794659" y="4876484"/>
            <a:ext cx="1418251" cy="267006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1"/>
          <p:cNvSpPr/>
          <p:nvPr/>
        </p:nvSpPr>
        <p:spPr>
          <a:xfrm flipH="1">
            <a:off x="-561113" y="4230050"/>
            <a:ext cx="2805272" cy="1537408"/>
          </a:xfrm>
          <a:custGeom>
            <a:avLst/>
            <a:gdLst/>
            <a:ahLst/>
            <a:cxnLst/>
            <a:rect l="l" t="t" r="r" b="b"/>
            <a:pathLst>
              <a:path w="87610" h="48014" extrusionOk="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" name="Google Shape;727;p32"/>
          <p:cNvGrpSpPr/>
          <p:nvPr/>
        </p:nvGrpSpPr>
        <p:grpSpPr>
          <a:xfrm flipH="1">
            <a:off x="-2028096" y="-1770656"/>
            <a:ext cx="4007050" cy="2363739"/>
            <a:chOff x="6549401" y="-1824231"/>
            <a:chExt cx="4007050" cy="2363739"/>
          </a:xfrm>
        </p:grpSpPr>
        <p:sp>
          <p:nvSpPr>
            <p:cNvPr id="728" name="Google Shape;728;p32"/>
            <p:cNvSpPr/>
            <p:nvPr/>
          </p:nvSpPr>
          <p:spPr>
            <a:xfrm>
              <a:off x="7695191" y="307513"/>
              <a:ext cx="1232340" cy="231995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2"/>
            <p:cNvSpPr/>
            <p:nvPr/>
          </p:nvSpPr>
          <p:spPr>
            <a:xfrm rot="10800000">
              <a:off x="6549401" y="-1824231"/>
              <a:ext cx="4007050" cy="2363728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32"/>
          <p:cNvGrpSpPr/>
          <p:nvPr/>
        </p:nvGrpSpPr>
        <p:grpSpPr>
          <a:xfrm flipH="1">
            <a:off x="7391104" y="241540"/>
            <a:ext cx="3296400" cy="703085"/>
            <a:chOff x="-12" y="3628590"/>
            <a:chExt cx="3296400" cy="703085"/>
          </a:xfrm>
        </p:grpSpPr>
        <p:grpSp>
          <p:nvGrpSpPr>
            <p:cNvPr id="731" name="Google Shape;731;p32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732" name="Google Shape;732;p32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33" name="Google Shape;733;p32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4" name="Google Shape;734;p32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735" name="Google Shape;735;p32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36" name="Google Shape;736;p32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7" name="Google Shape;737;p32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738" name="Google Shape;738;p32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39" name="Google Shape;739;p32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0" name="Google Shape;740;p32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741" name="Google Shape;741;p32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42" name="Google Shape;742;p32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3" name="Google Shape;743;p32"/>
          <p:cNvGrpSpPr/>
          <p:nvPr/>
        </p:nvGrpSpPr>
        <p:grpSpPr>
          <a:xfrm flipH="1">
            <a:off x="-1341650" y="-685669"/>
            <a:ext cx="10751988" cy="7671703"/>
            <a:chOff x="-881984" y="-739244"/>
            <a:chExt cx="10751988" cy="7671703"/>
          </a:xfrm>
        </p:grpSpPr>
        <p:sp>
          <p:nvSpPr>
            <p:cNvPr id="744" name="Google Shape;744;p32"/>
            <p:cNvSpPr/>
            <p:nvPr/>
          </p:nvSpPr>
          <p:spPr>
            <a:xfrm flipH="1">
              <a:off x="5675437" y="4457952"/>
              <a:ext cx="4194567" cy="2474507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2"/>
            <p:cNvSpPr/>
            <p:nvPr/>
          </p:nvSpPr>
          <p:spPr>
            <a:xfrm rot="10800000" flipH="1">
              <a:off x="-881984" y="-739244"/>
              <a:ext cx="1959133" cy="1024867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6" name="Google Shape;746;p32"/>
          <p:cNvSpPr/>
          <p:nvPr/>
        </p:nvSpPr>
        <p:spPr>
          <a:xfrm flipH="1">
            <a:off x="-417877" y="511088"/>
            <a:ext cx="1232340" cy="231995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32"/>
          <p:cNvSpPr/>
          <p:nvPr/>
        </p:nvSpPr>
        <p:spPr>
          <a:xfrm rot="10800000" flipH="1">
            <a:off x="-621671" y="-1770656"/>
            <a:ext cx="4007050" cy="2363728"/>
          </a:xfrm>
          <a:custGeom>
            <a:avLst/>
            <a:gdLst/>
            <a:ahLst/>
            <a:cxnLst/>
            <a:rect l="l" t="t" r="r" b="b"/>
            <a:pathLst>
              <a:path w="111617" h="65842" extrusionOk="0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67" r:id="rId5"/>
    <p:sldLayoutId id="2147483676" r:id="rId6"/>
    <p:sldLayoutId id="2147483677" r:id="rId7"/>
    <p:sldLayoutId id="2147483678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eb.stanford.edu/~bvr/pubs/solitaire.pdf" TargetMode="External"/><Relationship Id="rId3" Type="http://schemas.openxmlformats.org/officeDocument/2006/relationships/hyperlink" Target="https://github.com/aimacode" TargetMode="External"/><Relationship Id="rId7" Type="http://schemas.openxmlformats.org/officeDocument/2006/relationships/hyperlink" Target="https://en.wikipedia.org/wiki/FreeCel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ojs.aaai.org/index.php/SOCS/article/view/18405/18196" TargetMode="External"/><Relationship Id="rId5" Type="http://schemas.openxmlformats.org/officeDocument/2006/relationships/hyperlink" Target="https://freecellgamesolutions.com/stats.html" TargetMode="External"/><Relationship Id="rId4" Type="http://schemas.openxmlformats.org/officeDocument/2006/relationships/hyperlink" Target="https://aima.cs.berkeley.edu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6"/>
          <p:cNvSpPr txBox="1">
            <a:spLocks noGrp="1"/>
          </p:cNvSpPr>
          <p:nvPr>
            <p:ph type="ctrTitle"/>
          </p:nvPr>
        </p:nvSpPr>
        <p:spPr>
          <a:xfrm>
            <a:off x="1394250" y="1432275"/>
            <a:ext cx="63555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FreeCell Solitaire </a:t>
            </a:r>
            <a:br>
              <a:rPr lang="en"/>
            </a:br>
            <a:r>
              <a:rPr lang="en"/>
              <a:t>Search Problem</a:t>
            </a:r>
            <a:endParaRPr/>
          </a:p>
        </p:txBody>
      </p:sp>
      <p:grpSp>
        <p:nvGrpSpPr>
          <p:cNvPr id="760" name="Google Shape;760;p36"/>
          <p:cNvGrpSpPr/>
          <p:nvPr/>
        </p:nvGrpSpPr>
        <p:grpSpPr>
          <a:xfrm rot="10800000">
            <a:off x="6662200" y="3637323"/>
            <a:ext cx="3537150" cy="626797"/>
            <a:chOff x="1199232" y="2120038"/>
            <a:chExt cx="4391793" cy="778340"/>
          </a:xfrm>
        </p:grpSpPr>
        <p:grpSp>
          <p:nvGrpSpPr>
            <p:cNvPr id="761" name="Google Shape;761;p36"/>
            <p:cNvGrpSpPr/>
            <p:nvPr/>
          </p:nvGrpSpPr>
          <p:grpSpPr>
            <a:xfrm>
              <a:off x="2227732" y="2577138"/>
              <a:ext cx="1945675" cy="56700"/>
              <a:chOff x="2227732" y="2661275"/>
              <a:chExt cx="1945675" cy="56700"/>
            </a:xfrm>
          </p:grpSpPr>
          <p:cxnSp>
            <p:nvCxnSpPr>
              <p:cNvPr id="762" name="Google Shape;762;p36"/>
              <p:cNvCxnSpPr/>
              <p:nvPr/>
            </p:nvCxnSpPr>
            <p:spPr>
              <a:xfrm>
                <a:off x="2227732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63" name="Google Shape;763;p36"/>
              <p:cNvSpPr/>
              <p:nvPr/>
            </p:nvSpPr>
            <p:spPr>
              <a:xfrm>
                <a:off x="4116707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36"/>
            <p:cNvGrpSpPr/>
            <p:nvPr/>
          </p:nvGrpSpPr>
          <p:grpSpPr>
            <a:xfrm>
              <a:off x="1943838" y="2729277"/>
              <a:ext cx="1938597" cy="169100"/>
              <a:chOff x="2216194" y="2593212"/>
              <a:chExt cx="4728285" cy="412439"/>
            </a:xfrm>
          </p:grpSpPr>
          <p:sp>
            <p:nvSpPr>
              <p:cNvPr id="765" name="Google Shape;765;p36"/>
              <p:cNvSpPr/>
              <p:nvPr/>
            </p:nvSpPr>
            <p:spPr>
              <a:xfrm>
                <a:off x="2216194" y="2593212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766" name="Google Shape;766;p36"/>
              <p:cNvSpPr/>
              <p:nvPr/>
            </p:nvSpPr>
            <p:spPr>
              <a:xfrm>
                <a:off x="6810079" y="2871251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7" name="Google Shape;767;p36"/>
            <p:cNvGrpSpPr/>
            <p:nvPr/>
          </p:nvGrpSpPr>
          <p:grpSpPr>
            <a:xfrm>
              <a:off x="1779150" y="2289288"/>
              <a:ext cx="3811875" cy="127113"/>
              <a:chOff x="1779150" y="2604263"/>
              <a:chExt cx="3811875" cy="127113"/>
            </a:xfrm>
          </p:grpSpPr>
          <p:sp>
            <p:nvSpPr>
              <p:cNvPr id="768" name="Google Shape;768;p3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769" name="Google Shape;769;p3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0" name="Google Shape;770;p36"/>
            <p:cNvGrpSpPr/>
            <p:nvPr/>
          </p:nvGrpSpPr>
          <p:grpSpPr>
            <a:xfrm>
              <a:off x="1199232" y="2120038"/>
              <a:ext cx="3737650" cy="56700"/>
              <a:chOff x="1199232" y="2869225"/>
              <a:chExt cx="3737650" cy="56700"/>
            </a:xfrm>
          </p:grpSpPr>
          <p:cxnSp>
            <p:nvCxnSpPr>
              <p:cNvPr id="771" name="Google Shape;771;p36"/>
              <p:cNvCxnSpPr/>
              <p:nvPr/>
            </p:nvCxnSpPr>
            <p:spPr>
              <a:xfrm>
                <a:off x="1199232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72" name="Google Shape;772;p36"/>
              <p:cNvSpPr/>
              <p:nvPr/>
            </p:nvSpPr>
            <p:spPr>
              <a:xfrm>
                <a:off x="4880182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73" name="Google Shape;773;p36"/>
          <p:cNvGrpSpPr/>
          <p:nvPr/>
        </p:nvGrpSpPr>
        <p:grpSpPr>
          <a:xfrm>
            <a:off x="-1696246" y="967904"/>
            <a:ext cx="3599787" cy="1044096"/>
            <a:chOff x="-1431671" y="656504"/>
            <a:chExt cx="3599787" cy="1044096"/>
          </a:xfrm>
        </p:grpSpPr>
        <p:grpSp>
          <p:nvGrpSpPr>
            <p:cNvPr id="774" name="Google Shape;774;p36"/>
            <p:cNvGrpSpPr/>
            <p:nvPr/>
          </p:nvGrpSpPr>
          <p:grpSpPr>
            <a:xfrm>
              <a:off x="-368508" y="1432892"/>
              <a:ext cx="1567047" cy="45661"/>
              <a:chOff x="1754675" y="2661275"/>
              <a:chExt cx="1945675" cy="56700"/>
            </a:xfrm>
          </p:grpSpPr>
          <p:cxnSp>
            <p:nvCxnSpPr>
              <p:cNvPr id="775" name="Google Shape;775;p36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76" name="Google Shape;776;p36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7" name="Google Shape;777;p36"/>
            <p:cNvGrpSpPr/>
            <p:nvPr/>
          </p:nvGrpSpPr>
          <p:grpSpPr>
            <a:xfrm>
              <a:off x="-766480" y="1564412"/>
              <a:ext cx="1561280" cy="136187"/>
              <a:chOff x="1754675" y="2824000"/>
              <a:chExt cx="4728285" cy="412439"/>
            </a:xfrm>
          </p:grpSpPr>
          <p:sp>
            <p:nvSpPr>
              <p:cNvPr id="778" name="Google Shape;778;p36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779" name="Google Shape;779;p36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0" name="Google Shape;780;p36"/>
            <p:cNvGrpSpPr/>
            <p:nvPr/>
          </p:nvGrpSpPr>
          <p:grpSpPr>
            <a:xfrm>
              <a:off x="-1431671" y="1201087"/>
              <a:ext cx="3070084" cy="102364"/>
              <a:chOff x="1779150" y="2604263"/>
              <a:chExt cx="3811875" cy="127113"/>
            </a:xfrm>
          </p:grpSpPr>
          <p:sp>
            <p:nvSpPr>
              <p:cNvPr id="781" name="Google Shape;781;p3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782" name="Google Shape;782;p3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3" name="Google Shape;783;p36"/>
            <p:cNvGrpSpPr/>
            <p:nvPr/>
          </p:nvGrpSpPr>
          <p:grpSpPr>
            <a:xfrm>
              <a:off x="-856941" y="773805"/>
              <a:ext cx="2877996" cy="223763"/>
              <a:chOff x="1748550" y="2064750"/>
              <a:chExt cx="3573375" cy="277863"/>
            </a:xfrm>
          </p:grpSpPr>
          <p:sp>
            <p:nvSpPr>
              <p:cNvPr id="784" name="Google Shape;784;p36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785" name="Google Shape;785;p36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6" name="Google Shape;786;p36"/>
            <p:cNvGrpSpPr/>
            <p:nvPr/>
          </p:nvGrpSpPr>
          <p:grpSpPr>
            <a:xfrm>
              <a:off x="-856958" y="656504"/>
              <a:ext cx="2430741" cy="185537"/>
              <a:chOff x="1748547" y="1392116"/>
              <a:chExt cx="5911958" cy="451312"/>
            </a:xfrm>
          </p:grpSpPr>
          <p:sp>
            <p:nvSpPr>
              <p:cNvPr id="787" name="Google Shape;787;p36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788" name="Google Shape;788;p36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9" name="Google Shape;789;p36"/>
            <p:cNvGrpSpPr/>
            <p:nvPr/>
          </p:nvGrpSpPr>
          <p:grpSpPr>
            <a:xfrm>
              <a:off x="-842187" y="1064790"/>
              <a:ext cx="3010303" cy="45661"/>
              <a:chOff x="1766900" y="2869225"/>
              <a:chExt cx="3737650" cy="56700"/>
            </a:xfrm>
          </p:grpSpPr>
          <p:cxnSp>
            <p:nvCxnSpPr>
              <p:cNvPr id="790" name="Google Shape;790;p36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91" name="Google Shape;791;p36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Google Shape;758;p36">
            <a:extLst>
              <a:ext uri="{FF2B5EF4-FFF2-40B4-BE49-F238E27FC236}">
                <a16:creationId xmlns:a16="http://schemas.microsoft.com/office/drawing/2014/main" id="{7CBCC73E-3301-09B6-A610-63C55858CAC8}"/>
              </a:ext>
            </a:extLst>
          </p:cNvPr>
          <p:cNvSpPr txBox="1">
            <a:spLocks/>
          </p:cNvSpPr>
          <p:nvPr/>
        </p:nvSpPr>
        <p:spPr>
          <a:xfrm>
            <a:off x="1405732" y="3138168"/>
            <a:ext cx="6355500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Barlow"/>
              <a:buNone/>
              <a:defRPr sz="15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pt-PT"/>
              <a:t>João Soares up202105364</a:t>
            </a:r>
          </a:p>
          <a:p>
            <a:pPr marL="0" indent="0"/>
            <a:r>
              <a:rPr lang="pt-PT"/>
              <a:t>João Vieira up202107689</a:t>
            </a:r>
          </a:p>
          <a:p>
            <a:pPr marL="0" indent="0"/>
            <a:r>
              <a:rPr lang="pt-PT"/>
              <a:t>Martim Lousado up202104630</a:t>
            </a:r>
          </a:p>
        </p:txBody>
      </p:sp>
      <p:pic>
        <p:nvPicPr>
          <p:cNvPr id="4" name="Imagem 3" descr="Uma imagem com captura de ecrã, preto, Tipo de letra, Gráficos&#10;&#10;Os conteúdos gerados por IA poderão estar incorretos.">
            <a:extLst>
              <a:ext uri="{FF2B5EF4-FFF2-40B4-BE49-F238E27FC236}">
                <a16:creationId xmlns:a16="http://schemas.microsoft.com/office/drawing/2014/main" id="{BA1746DF-B7B7-ECA8-DDB8-7D58B7392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545" y="734584"/>
            <a:ext cx="2328688" cy="93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4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>
          <a:extLst>
            <a:ext uri="{FF2B5EF4-FFF2-40B4-BE49-F238E27FC236}">
              <a16:creationId xmlns:a16="http://schemas.microsoft.com/office/drawing/2014/main" id="{72642E35-F639-AA3B-CFEC-1FD5345B7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41">
            <a:extLst>
              <a:ext uri="{FF2B5EF4-FFF2-40B4-BE49-F238E27FC236}">
                <a16:creationId xmlns:a16="http://schemas.microsoft.com/office/drawing/2014/main" id="{1FBF8065-48EF-D845-ABF3-5258270ADA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Uninformed Search Algorithms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CCD326D-E4AB-5D25-72F8-1F11AA511762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720000" y="1655514"/>
            <a:ext cx="7188652" cy="2103600"/>
          </a:xfrm>
        </p:spPr>
        <p:txBody>
          <a:bodyPr/>
          <a:lstStyle/>
          <a:p>
            <a:pPr>
              <a:lnSpc>
                <a:spcPct val="200000"/>
              </a:lnSpc>
              <a:buSzPct val="100000"/>
              <a:buFont typeface="+mj-lt"/>
              <a:buAutoNum type="arabicPeriod"/>
            </a:pPr>
            <a:r>
              <a:rPr lang="pt-PT" sz="1600" err="1"/>
              <a:t>The</a:t>
            </a:r>
            <a:r>
              <a:rPr lang="pt-PT" sz="1600"/>
              <a:t> </a:t>
            </a:r>
            <a:r>
              <a:rPr lang="pt-PT" sz="1600" err="1"/>
              <a:t>algorithms</a:t>
            </a:r>
            <a:r>
              <a:rPr lang="pt-PT" sz="1600"/>
              <a:t> </a:t>
            </a:r>
            <a:r>
              <a:rPr lang="pt-PT" sz="1600" err="1"/>
              <a:t>were</a:t>
            </a:r>
            <a:r>
              <a:rPr lang="pt-PT" sz="1600"/>
              <a:t> </a:t>
            </a:r>
            <a:r>
              <a:rPr lang="pt-PT" sz="1600" b="1" err="1"/>
              <a:t>not</a:t>
            </a:r>
            <a:r>
              <a:rPr lang="pt-PT" sz="1600" b="1"/>
              <a:t> </a:t>
            </a:r>
            <a:r>
              <a:rPr lang="pt-PT" sz="1600" b="1" err="1"/>
              <a:t>able</a:t>
            </a:r>
            <a:r>
              <a:rPr lang="pt-PT" sz="1600" b="1"/>
              <a:t> to </a:t>
            </a:r>
            <a:r>
              <a:rPr lang="pt-PT" sz="1600" b="1" err="1"/>
              <a:t>find</a:t>
            </a:r>
            <a:r>
              <a:rPr lang="pt-PT" sz="1600" b="1"/>
              <a:t> a </a:t>
            </a:r>
            <a:r>
              <a:rPr lang="pt-PT" sz="1600" b="1" err="1"/>
              <a:t>solution</a:t>
            </a:r>
            <a:r>
              <a:rPr lang="pt-PT" sz="1600" b="1"/>
              <a:t> </a:t>
            </a:r>
            <a:r>
              <a:rPr lang="pt-PT" sz="1600" err="1"/>
              <a:t>with</a:t>
            </a:r>
            <a:r>
              <a:rPr lang="pt-PT" sz="1600"/>
              <a:t> more </a:t>
            </a:r>
            <a:r>
              <a:rPr lang="pt-PT" sz="1600" err="1"/>
              <a:t>than</a:t>
            </a:r>
            <a:r>
              <a:rPr lang="pt-PT" sz="1600"/>
              <a:t> 12 </a:t>
            </a:r>
            <a:r>
              <a:rPr lang="pt-PT" sz="1600" err="1"/>
              <a:t>cards</a:t>
            </a:r>
            <a:r>
              <a:rPr lang="pt-PT" sz="1600"/>
              <a:t> </a:t>
            </a:r>
            <a:r>
              <a:rPr lang="pt-PT" sz="1600" err="1"/>
              <a:t>and</a:t>
            </a:r>
            <a:r>
              <a:rPr lang="pt-PT" sz="1600"/>
              <a:t> </a:t>
            </a:r>
            <a:r>
              <a:rPr lang="pt-PT" sz="1600" err="1"/>
              <a:t>Breadth</a:t>
            </a:r>
            <a:r>
              <a:rPr lang="pt-PT" sz="1600"/>
              <a:t> </a:t>
            </a:r>
            <a:r>
              <a:rPr lang="pt-PT" sz="1600" err="1"/>
              <a:t>First</a:t>
            </a:r>
            <a:r>
              <a:rPr lang="pt-PT" sz="1600"/>
              <a:t> </a:t>
            </a:r>
            <a:r>
              <a:rPr lang="pt-PT" sz="1600" err="1"/>
              <a:t>Search</a:t>
            </a:r>
            <a:r>
              <a:rPr lang="pt-PT" sz="1600"/>
              <a:t> </a:t>
            </a:r>
            <a:r>
              <a:rPr lang="pt-PT" sz="1600" err="1"/>
              <a:t>did</a:t>
            </a:r>
            <a:r>
              <a:rPr lang="pt-PT" sz="1600"/>
              <a:t> </a:t>
            </a:r>
            <a:r>
              <a:rPr lang="pt-PT" sz="1600" err="1"/>
              <a:t>not</a:t>
            </a:r>
            <a:r>
              <a:rPr lang="pt-PT" sz="1600"/>
              <a:t> </a:t>
            </a:r>
            <a:r>
              <a:rPr lang="pt-PT" sz="1600" err="1"/>
              <a:t>achieve</a:t>
            </a:r>
            <a:r>
              <a:rPr lang="pt-PT" sz="1600"/>
              <a:t> a </a:t>
            </a:r>
            <a:r>
              <a:rPr lang="pt-PT" sz="1600" err="1"/>
              <a:t>solution</a:t>
            </a:r>
            <a:r>
              <a:rPr lang="pt-PT" sz="1600"/>
              <a:t> for 12 </a:t>
            </a:r>
            <a:r>
              <a:rPr lang="pt-PT" sz="1600" err="1"/>
              <a:t>cards</a:t>
            </a:r>
            <a:r>
              <a:rPr lang="pt-PT" sz="1600"/>
              <a:t> </a:t>
            </a:r>
            <a:r>
              <a:rPr lang="pt-PT" sz="1600" err="1"/>
              <a:t>either</a:t>
            </a:r>
            <a:endParaRPr lang="pt-PT" sz="1600"/>
          </a:p>
          <a:p>
            <a:pPr>
              <a:lnSpc>
                <a:spcPct val="200000"/>
              </a:lnSpc>
              <a:buSzPct val="100000"/>
              <a:buFont typeface="+mj-lt"/>
              <a:buAutoNum type="arabicPeriod"/>
            </a:pPr>
            <a:r>
              <a:rPr lang="pt-PT" sz="1600" err="1"/>
              <a:t>The</a:t>
            </a:r>
            <a:r>
              <a:rPr lang="pt-PT" sz="1600"/>
              <a:t> </a:t>
            </a:r>
            <a:r>
              <a:rPr lang="pt-PT" sz="1600" err="1"/>
              <a:t>solutions</a:t>
            </a:r>
            <a:r>
              <a:rPr lang="pt-PT" sz="1600"/>
              <a:t> </a:t>
            </a:r>
            <a:r>
              <a:rPr lang="pt-PT" sz="1600" err="1"/>
              <a:t>were</a:t>
            </a:r>
            <a:r>
              <a:rPr lang="pt-PT" sz="1600"/>
              <a:t> </a:t>
            </a:r>
            <a:r>
              <a:rPr lang="pt-PT" sz="1600" b="1" err="1"/>
              <a:t>far</a:t>
            </a:r>
            <a:r>
              <a:rPr lang="pt-PT" sz="1600" b="1"/>
              <a:t> </a:t>
            </a:r>
            <a:r>
              <a:rPr lang="pt-PT" sz="1600" b="1" err="1"/>
              <a:t>from</a:t>
            </a:r>
            <a:r>
              <a:rPr lang="pt-PT" sz="1600" b="1"/>
              <a:t> </a:t>
            </a:r>
            <a:r>
              <a:rPr lang="pt-PT" sz="1600" b="1" err="1"/>
              <a:t>optimal</a:t>
            </a:r>
            <a:endParaRPr lang="pt-PT" sz="1600" b="1"/>
          </a:p>
          <a:p>
            <a:pPr>
              <a:lnSpc>
                <a:spcPct val="200000"/>
              </a:lnSpc>
              <a:buSzPct val="100000"/>
              <a:buFont typeface="+mj-lt"/>
              <a:buAutoNum type="arabicPeriod"/>
            </a:pPr>
            <a:r>
              <a:rPr lang="pt-PT" sz="1600" b="1" err="1"/>
              <a:t>Uniformed</a:t>
            </a:r>
            <a:r>
              <a:rPr lang="pt-PT" sz="1600" b="1"/>
              <a:t> </a:t>
            </a:r>
            <a:r>
              <a:rPr lang="pt-PT" sz="1600" b="1" err="1"/>
              <a:t>Search</a:t>
            </a:r>
            <a:r>
              <a:rPr lang="pt-PT" sz="1600" b="1"/>
              <a:t> </a:t>
            </a:r>
            <a:r>
              <a:rPr lang="pt-PT" sz="1600" b="1" err="1"/>
              <a:t>is</a:t>
            </a:r>
            <a:r>
              <a:rPr lang="pt-PT" sz="1600" b="1"/>
              <a:t> </a:t>
            </a:r>
            <a:r>
              <a:rPr lang="pt-PT" sz="1600" b="1" err="1"/>
              <a:t>not</a:t>
            </a:r>
            <a:r>
              <a:rPr lang="pt-PT" sz="1600" b="1"/>
              <a:t> </a:t>
            </a:r>
            <a:r>
              <a:rPr lang="pt-PT" sz="1600" b="1" err="1"/>
              <a:t>feasible</a:t>
            </a:r>
            <a:r>
              <a:rPr lang="pt-PT" sz="1600" b="1"/>
              <a:t> for </a:t>
            </a:r>
            <a:r>
              <a:rPr lang="pt-PT" sz="1600" b="1" err="1"/>
              <a:t>freecell</a:t>
            </a:r>
            <a:r>
              <a:rPr lang="pt-PT" sz="1600" b="1"/>
              <a:t> </a:t>
            </a:r>
            <a:r>
              <a:rPr lang="pt-PT" sz="1600" b="1" err="1"/>
              <a:t>solitaire</a:t>
            </a:r>
            <a:r>
              <a:rPr lang="pt-PT" sz="1600" b="1"/>
              <a:t> </a:t>
            </a:r>
            <a:r>
              <a:rPr lang="pt-PT" sz="1600"/>
              <a:t>(</a:t>
            </a:r>
            <a:r>
              <a:rPr lang="pt-PT" sz="1600" err="1"/>
              <a:t>unless</a:t>
            </a:r>
            <a:r>
              <a:rPr lang="pt-PT" sz="1600"/>
              <a:t> </a:t>
            </a:r>
            <a:r>
              <a:rPr lang="pt-PT" sz="1600" err="1"/>
              <a:t>with</a:t>
            </a:r>
            <a:r>
              <a:rPr lang="pt-PT" sz="1600"/>
              <a:t> </a:t>
            </a:r>
            <a:r>
              <a:rPr lang="pt-PT" sz="1600" err="1"/>
              <a:t>higher</a:t>
            </a:r>
            <a:r>
              <a:rPr lang="pt-PT" sz="1600"/>
              <a:t> </a:t>
            </a:r>
            <a:r>
              <a:rPr lang="pt-PT" sz="1600" err="1"/>
              <a:t>processing</a:t>
            </a:r>
            <a:r>
              <a:rPr lang="pt-PT" sz="1600"/>
              <a:t> </a:t>
            </a:r>
            <a:r>
              <a:rPr lang="pt-PT" sz="1600" err="1"/>
              <a:t>capabilities</a:t>
            </a:r>
            <a:r>
              <a:rPr lang="pt-PT" sz="1600"/>
              <a:t>) </a:t>
            </a:r>
          </a:p>
        </p:txBody>
      </p:sp>
      <p:sp>
        <p:nvSpPr>
          <p:cNvPr id="4" name="Google Shape;941;p41">
            <a:extLst>
              <a:ext uri="{FF2B5EF4-FFF2-40B4-BE49-F238E27FC236}">
                <a16:creationId xmlns:a16="http://schemas.microsoft.com/office/drawing/2014/main" id="{BA0F9D89-1EC7-4AB8-C15A-B80D8551831E}"/>
              </a:ext>
            </a:extLst>
          </p:cNvPr>
          <p:cNvSpPr txBox="1">
            <a:spLocks/>
          </p:cNvSpPr>
          <p:nvPr/>
        </p:nvSpPr>
        <p:spPr>
          <a:xfrm>
            <a:off x="505715" y="1122874"/>
            <a:ext cx="3386231" cy="325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just"/>
            <a:r>
              <a:rPr lang="pt-PT" sz="1400" b="1"/>
              <a:t>200 000 Max </a:t>
            </a:r>
            <a:r>
              <a:rPr lang="pt-PT" sz="1400" b="1" err="1"/>
              <a:t>States</a:t>
            </a:r>
            <a:endParaRPr lang="en" sz="1400" b="1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55DB01B-FA7B-53DC-007D-177079A6B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838" y="792896"/>
            <a:ext cx="1087447" cy="108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14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>
          <a:extLst>
            <a:ext uri="{FF2B5EF4-FFF2-40B4-BE49-F238E27FC236}">
              <a16:creationId xmlns:a16="http://schemas.microsoft.com/office/drawing/2014/main" id="{1C885F7A-B833-C35A-0BF9-C9F325D46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40">
            <a:extLst>
              <a:ext uri="{FF2B5EF4-FFF2-40B4-BE49-F238E27FC236}">
                <a16:creationId xmlns:a16="http://schemas.microsoft.com/office/drawing/2014/main" id="{3790F10C-F481-B6A9-4471-4FC03603AA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5025" y="1564950"/>
            <a:ext cx="41583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err="1"/>
              <a:t>Informed</a:t>
            </a:r>
            <a:r>
              <a:rPr lang="pt-PT"/>
              <a:t> </a:t>
            </a:r>
            <a:r>
              <a:rPr lang="pt-PT" err="1"/>
              <a:t>Search</a:t>
            </a:r>
            <a:endParaRPr/>
          </a:p>
        </p:txBody>
      </p:sp>
      <p:sp>
        <p:nvSpPr>
          <p:cNvPr id="915" name="Google Shape;915;p40">
            <a:extLst>
              <a:ext uri="{FF2B5EF4-FFF2-40B4-BE49-F238E27FC236}">
                <a16:creationId xmlns:a16="http://schemas.microsoft.com/office/drawing/2014/main" id="{8F85E726-C134-E0E1-460C-DE6108BEE70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50075" y="1564950"/>
            <a:ext cx="9690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916" name="Google Shape;916;p40">
            <a:extLst>
              <a:ext uri="{FF2B5EF4-FFF2-40B4-BE49-F238E27FC236}">
                <a16:creationId xmlns:a16="http://schemas.microsoft.com/office/drawing/2014/main" id="{810C5C5C-2D5D-0FD1-7E6C-E74F41E1301F}"/>
              </a:ext>
            </a:extLst>
          </p:cNvPr>
          <p:cNvGrpSpPr/>
          <p:nvPr/>
        </p:nvGrpSpPr>
        <p:grpSpPr>
          <a:xfrm flipH="1">
            <a:off x="6775879" y="3868746"/>
            <a:ext cx="3599787" cy="1044104"/>
            <a:chOff x="-1431671" y="656496"/>
            <a:chExt cx="3599787" cy="1044104"/>
          </a:xfrm>
        </p:grpSpPr>
        <p:grpSp>
          <p:nvGrpSpPr>
            <p:cNvPr id="917" name="Google Shape;917;p40">
              <a:extLst>
                <a:ext uri="{FF2B5EF4-FFF2-40B4-BE49-F238E27FC236}">
                  <a16:creationId xmlns:a16="http://schemas.microsoft.com/office/drawing/2014/main" id="{0B27EB01-0605-D34F-C199-620CD9569907}"/>
                </a:ext>
              </a:extLst>
            </p:cNvPr>
            <p:cNvGrpSpPr/>
            <p:nvPr/>
          </p:nvGrpSpPr>
          <p:grpSpPr>
            <a:xfrm>
              <a:off x="-368508" y="1432892"/>
              <a:ext cx="1567047" cy="45661"/>
              <a:chOff x="1754675" y="2661275"/>
              <a:chExt cx="1945675" cy="56700"/>
            </a:xfrm>
          </p:grpSpPr>
          <p:cxnSp>
            <p:nvCxnSpPr>
              <p:cNvPr id="918" name="Google Shape;918;p40">
                <a:extLst>
                  <a:ext uri="{FF2B5EF4-FFF2-40B4-BE49-F238E27FC236}">
                    <a16:creationId xmlns:a16="http://schemas.microsoft.com/office/drawing/2014/main" id="{860145D0-8D67-604D-85C9-70B677B89861}"/>
                  </a:ext>
                </a:extLst>
              </p:cNvPr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19" name="Google Shape;919;p40">
                <a:extLst>
                  <a:ext uri="{FF2B5EF4-FFF2-40B4-BE49-F238E27FC236}">
                    <a16:creationId xmlns:a16="http://schemas.microsoft.com/office/drawing/2014/main" id="{6879E796-9B47-97E6-E113-E7E0AC148D51}"/>
                  </a:ext>
                </a:extLst>
              </p:cNvPr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0" name="Google Shape;920;p40">
              <a:extLst>
                <a:ext uri="{FF2B5EF4-FFF2-40B4-BE49-F238E27FC236}">
                  <a16:creationId xmlns:a16="http://schemas.microsoft.com/office/drawing/2014/main" id="{B4363621-20BB-85AA-C474-787BF79B5221}"/>
                </a:ext>
              </a:extLst>
            </p:cNvPr>
            <p:cNvGrpSpPr/>
            <p:nvPr/>
          </p:nvGrpSpPr>
          <p:grpSpPr>
            <a:xfrm>
              <a:off x="-766480" y="1564412"/>
              <a:ext cx="1561280" cy="136187"/>
              <a:chOff x="1754675" y="2824000"/>
              <a:chExt cx="4728285" cy="412439"/>
            </a:xfrm>
          </p:grpSpPr>
          <p:sp>
            <p:nvSpPr>
              <p:cNvPr id="921" name="Google Shape;921;p40">
                <a:extLst>
                  <a:ext uri="{FF2B5EF4-FFF2-40B4-BE49-F238E27FC236}">
                    <a16:creationId xmlns:a16="http://schemas.microsoft.com/office/drawing/2014/main" id="{CA6DA755-CFEC-2C94-BD24-6E633ECAECDB}"/>
                  </a:ext>
                </a:extLst>
              </p:cNvPr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922" name="Google Shape;922;p40">
                <a:extLst>
                  <a:ext uri="{FF2B5EF4-FFF2-40B4-BE49-F238E27FC236}">
                    <a16:creationId xmlns:a16="http://schemas.microsoft.com/office/drawing/2014/main" id="{DA3A6F1A-73C9-1609-EDE4-2766FD60CCDB}"/>
                  </a:ext>
                </a:extLst>
              </p:cNvPr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3" name="Google Shape;923;p40">
              <a:extLst>
                <a:ext uri="{FF2B5EF4-FFF2-40B4-BE49-F238E27FC236}">
                  <a16:creationId xmlns:a16="http://schemas.microsoft.com/office/drawing/2014/main" id="{3E8AE123-15B3-6A66-3000-ADC97C6BFC28}"/>
                </a:ext>
              </a:extLst>
            </p:cNvPr>
            <p:cNvGrpSpPr/>
            <p:nvPr/>
          </p:nvGrpSpPr>
          <p:grpSpPr>
            <a:xfrm>
              <a:off x="-1431671" y="1201087"/>
              <a:ext cx="3070084" cy="102364"/>
              <a:chOff x="1779150" y="2604263"/>
              <a:chExt cx="3811875" cy="127113"/>
            </a:xfrm>
          </p:grpSpPr>
          <p:sp>
            <p:nvSpPr>
              <p:cNvPr id="924" name="Google Shape;924;p40">
                <a:extLst>
                  <a:ext uri="{FF2B5EF4-FFF2-40B4-BE49-F238E27FC236}">
                    <a16:creationId xmlns:a16="http://schemas.microsoft.com/office/drawing/2014/main" id="{C4980308-926F-96EA-DBA4-D2032627D85A}"/>
                  </a:ext>
                </a:extLst>
              </p:cNvPr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925" name="Google Shape;925;p40">
                <a:extLst>
                  <a:ext uri="{FF2B5EF4-FFF2-40B4-BE49-F238E27FC236}">
                    <a16:creationId xmlns:a16="http://schemas.microsoft.com/office/drawing/2014/main" id="{39DF742C-752F-7B6D-1B0E-9ADA7A60B2B7}"/>
                  </a:ext>
                </a:extLst>
              </p:cNvPr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6" name="Google Shape;926;p40">
              <a:extLst>
                <a:ext uri="{FF2B5EF4-FFF2-40B4-BE49-F238E27FC236}">
                  <a16:creationId xmlns:a16="http://schemas.microsoft.com/office/drawing/2014/main" id="{088A2EDC-C492-4135-4EE6-173468683190}"/>
                </a:ext>
              </a:extLst>
            </p:cNvPr>
            <p:cNvGrpSpPr/>
            <p:nvPr/>
          </p:nvGrpSpPr>
          <p:grpSpPr>
            <a:xfrm>
              <a:off x="-856941" y="773805"/>
              <a:ext cx="2877996" cy="223763"/>
              <a:chOff x="1748550" y="2064750"/>
              <a:chExt cx="3573375" cy="277863"/>
            </a:xfrm>
          </p:grpSpPr>
          <p:sp>
            <p:nvSpPr>
              <p:cNvPr id="927" name="Google Shape;927;p40">
                <a:extLst>
                  <a:ext uri="{FF2B5EF4-FFF2-40B4-BE49-F238E27FC236}">
                    <a16:creationId xmlns:a16="http://schemas.microsoft.com/office/drawing/2014/main" id="{5BC1D112-8B5C-D31E-8883-DEC21286472A}"/>
                  </a:ext>
                </a:extLst>
              </p:cNvPr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928" name="Google Shape;928;p40">
                <a:extLst>
                  <a:ext uri="{FF2B5EF4-FFF2-40B4-BE49-F238E27FC236}">
                    <a16:creationId xmlns:a16="http://schemas.microsoft.com/office/drawing/2014/main" id="{374DCFED-9FA5-893B-C170-D3FB5A4599D1}"/>
                  </a:ext>
                </a:extLst>
              </p:cNvPr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9" name="Google Shape;929;p40">
              <a:extLst>
                <a:ext uri="{FF2B5EF4-FFF2-40B4-BE49-F238E27FC236}">
                  <a16:creationId xmlns:a16="http://schemas.microsoft.com/office/drawing/2014/main" id="{C4F8FE2E-0792-34E2-D020-AEAA72037359}"/>
                </a:ext>
              </a:extLst>
            </p:cNvPr>
            <p:cNvGrpSpPr/>
            <p:nvPr/>
          </p:nvGrpSpPr>
          <p:grpSpPr>
            <a:xfrm>
              <a:off x="-856882" y="656496"/>
              <a:ext cx="2430997" cy="185534"/>
              <a:chOff x="1748547" y="1392116"/>
              <a:chExt cx="5911958" cy="451312"/>
            </a:xfrm>
          </p:grpSpPr>
          <p:sp>
            <p:nvSpPr>
              <p:cNvPr id="930" name="Google Shape;930;p40">
                <a:extLst>
                  <a:ext uri="{FF2B5EF4-FFF2-40B4-BE49-F238E27FC236}">
                    <a16:creationId xmlns:a16="http://schemas.microsoft.com/office/drawing/2014/main" id="{EF21E69E-47A9-591D-38B0-93F44958756C}"/>
                  </a:ext>
                </a:extLst>
              </p:cNvPr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931" name="Google Shape;931;p40">
                <a:extLst>
                  <a:ext uri="{FF2B5EF4-FFF2-40B4-BE49-F238E27FC236}">
                    <a16:creationId xmlns:a16="http://schemas.microsoft.com/office/drawing/2014/main" id="{F6B1CDA0-2975-E849-2D6B-A62180E69085}"/>
                  </a:ext>
                </a:extLst>
              </p:cNvPr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2" name="Google Shape;932;p40">
              <a:extLst>
                <a:ext uri="{FF2B5EF4-FFF2-40B4-BE49-F238E27FC236}">
                  <a16:creationId xmlns:a16="http://schemas.microsoft.com/office/drawing/2014/main" id="{62ACD019-C330-C293-5380-CBFFD2CC7BA6}"/>
                </a:ext>
              </a:extLst>
            </p:cNvPr>
            <p:cNvGrpSpPr/>
            <p:nvPr/>
          </p:nvGrpSpPr>
          <p:grpSpPr>
            <a:xfrm>
              <a:off x="-842187" y="1064790"/>
              <a:ext cx="3010303" cy="45661"/>
              <a:chOff x="1766900" y="2869225"/>
              <a:chExt cx="3737650" cy="56700"/>
            </a:xfrm>
          </p:grpSpPr>
          <p:cxnSp>
            <p:nvCxnSpPr>
              <p:cNvPr id="933" name="Google Shape;933;p40">
                <a:extLst>
                  <a:ext uri="{FF2B5EF4-FFF2-40B4-BE49-F238E27FC236}">
                    <a16:creationId xmlns:a16="http://schemas.microsoft.com/office/drawing/2014/main" id="{2C922895-9CA8-CAF5-A03E-2E565B53AB0F}"/>
                  </a:ext>
                </a:extLst>
              </p:cNvPr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34" name="Google Shape;934;p40">
                <a:extLst>
                  <a:ext uri="{FF2B5EF4-FFF2-40B4-BE49-F238E27FC236}">
                    <a16:creationId xmlns:a16="http://schemas.microsoft.com/office/drawing/2014/main" id="{4060791F-B7FB-1DB8-5EB9-AA492CDE9F85}"/>
                  </a:ext>
                </a:extLst>
              </p:cNvPr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5197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>
          <a:extLst>
            <a:ext uri="{FF2B5EF4-FFF2-40B4-BE49-F238E27FC236}">
              <a16:creationId xmlns:a16="http://schemas.microsoft.com/office/drawing/2014/main" id="{DC7E3D02-8878-6D47-ED73-9F83C80C3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41">
            <a:extLst>
              <a:ext uri="{FF2B5EF4-FFF2-40B4-BE49-F238E27FC236}">
                <a16:creationId xmlns:a16="http://schemas.microsoft.com/office/drawing/2014/main" id="{E9748BD9-085C-EAA1-C922-5552FED5F3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Heuristics</a:t>
            </a:r>
          </a:p>
        </p:txBody>
      </p:sp>
      <p:sp>
        <p:nvSpPr>
          <p:cNvPr id="3" name="Google Shape;941;p41">
            <a:extLst>
              <a:ext uri="{FF2B5EF4-FFF2-40B4-BE49-F238E27FC236}">
                <a16:creationId xmlns:a16="http://schemas.microsoft.com/office/drawing/2014/main" id="{571D3C88-04EE-E1CA-ADBD-3151F36EB324}"/>
              </a:ext>
            </a:extLst>
          </p:cNvPr>
          <p:cNvSpPr txBox="1">
            <a:spLocks/>
          </p:cNvSpPr>
          <p:nvPr/>
        </p:nvSpPr>
        <p:spPr>
          <a:xfrm>
            <a:off x="720000" y="879368"/>
            <a:ext cx="5515618" cy="251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08000" indent="-228600" algn="just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sz="2000" b="1"/>
              <a:t>Missing Cards in Foundations</a:t>
            </a:r>
          </a:p>
          <a:p>
            <a:pPr marL="622350" lvl="1" indent="-285750" algn="just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400"/>
              <a:t>Measures how far the game is from completion by counting the number of cards still missing in the foundations</a:t>
            </a:r>
            <a:endParaRPr lang="en-US" sz="1800"/>
          </a:p>
          <a:p>
            <a:pPr marL="108000" indent="-228600" algn="just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sz="2000" b="1"/>
              <a:t>Minimum Moves to Foundation</a:t>
            </a:r>
          </a:p>
          <a:p>
            <a:pPr marL="622350" lvl="1" indent="-285750" algn="just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400"/>
              <a:t>Estimates the minimum number of moves required to place all cards in the foundations, considering gaps in sequences.</a:t>
            </a:r>
            <a:endParaRPr lang="en-US" sz="2000"/>
          </a:p>
          <a:p>
            <a:pPr marL="108000" indent="-228600" algn="just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pt-PT" sz="2000" b="1" err="1"/>
              <a:t>Context-Aware</a:t>
            </a:r>
            <a:r>
              <a:rPr lang="pt-PT" sz="2000" b="1"/>
              <a:t> Move </a:t>
            </a:r>
            <a:r>
              <a:rPr lang="pt-PT" sz="2000" b="1" err="1"/>
              <a:t>Estimation</a:t>
            </a:r>
            <a:endParaRPr lang="pt-PT" sz="2000" b="1"/>
          </a:p>
          <a:p>
            <a:pPr marL="622350" lvl="1" indent="-285750" algn="just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400"/>
              <a:t>Refines Heuristic 2 by considering card positioning, blockers, and required sequences to estimate a more realistic number of moves.</a:t>
            </a:r>
            <a:endParaRPr lang="en" sz="1400" b="1"/>
          </a:p>
          <a:p>
            <a:pPr marL="565200" lvl="1" indent="-228600" algn="just">
              <a:lnSpc>
                <a:spcPct val="150000"/>
              </a:lnSpc>
              <a:buSzPct val="100000"/>
              <a:buFont typeface="+mj-lt"/>
              <a:buAutoNum type="arabicPeriod"/>
            </a:pPr>
            <a:endParaRPr lang="pt-PT" sz="140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0A98D2F-E249-1049-8F2C-C6A8F3E71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105" y="1017725"/>
            <a:ext cx="996991" cy="99699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940164A-830B-D929-A4F6-D2822CAAD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998" y="2407300"/>
            <a:ext cx="996991" cy="99699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4308320-E46F-688A-4F99-93D0C6BFC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3893" y="3536749"/>
            <a:ext cx="1085203" cy="108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10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>
          <a:extLst>
            <a:ext uri="{FF2B5EF4-FFF2-40B4-BE49-F238E27FC236}">
              <a16:creationId xmlns:a16="http://schemas.microsoft.com/office/drawing/2014/main" id="{754AF40C-F51C-155E-98E6-5825894B3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41">
            <a:extLst>
              <a:ext uri="{FF2B5EF4-FFF2-40B4-BE49-F238E27FC236}">
                <a16:creationId xmlns:a16="http://schemas.microsoft.com/office/drawing/2014/main" id="{1B810E03-AB4A-F4F3-9FE9-15A09052CF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21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Demo</a:t>
            </a:r>
          </a:p>
        </p:txBody>
      </p:sp>
      <p:pic>
        <p:nvPicPr>
          <p:cNvPr id="3" name="2025-03-06 21-59-25">
            <a:hlinkClick r:id="" action="ppaction://media"/>
            <a:extLst>
              <a:ext uri="{FF2B5EF4-FFF2-40B4-BE49-F238E27FC236}">
                <a16:creationId xmlns:a16="http://schemas.microsoft.com/office/drawing/2014/main" id="{B0ED2A01-845C-89CF-CBD3-66B405F8FF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4400" y="514350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566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>
          <a:extLst>
            <a:ext uri="{FF2B5EF4-FFF2-40B4-BE49-F238E27FC236}">
              <a16:creationId xmlns:a16="http://schemas.microsoft.com/office/drawing/2014/main" id="{097900CF-99E1-4FBE-3E04-E2E0A2011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41">
            <a:extLst>
              <a:ext uri="{FF2B5EF4-FFF2-40B4-BE49-F238E27FC236}">
                <a16:creationId xmlns:a16="http://schemas.microsoft.com/office/drawing/2014/main" id="{92D1CB54-E308-0D11-6D81-6D4BF97833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Informed Algorithms Comparison</a:t>
            </a:r>
          </a:p>
        </p:txBody>
      </p:sp>
      <p:sp>
        <p:nvSpPr>
          <p:cNvPr id="3" name="Google Shape;941;p41">
            <a:extLst>
              <a:ext uri="{FF2B5EF4-FFF2-40B4-BE49-F238E27FC236}">
                <a16:creationId xmlns:a16="http://schemas.microsoft.com/office/drawing/2014/main" id="{24DDE4A9-D3AB-3EFC-3104-C78A63A1B1E5}"/>
              </a:ext>
            </a:extLst>
          </p:cNvPr>
          <p:cNvSpPr txBox="1">
            <a:spLocks/>
          </p:cNvSpPr>
          <p:nvPr/>
        </p:nvSpPr>
        <p:spPr>
          <a:xfrm>
            <a:off x="5198961" y="1175238"/>
            <a:ext cx="3781487" cy="2185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285750" indent="-285750" algn="just">
              <a:lnSpc>
                <a:spcPct val="150000"/>
              </a:lnSpc>
              <a:buSzPct val="100000"/>
              <a:buFont typeface="Wingdings" panose="05000000000000000000" pitchFamily="2" charset="2"/>
              <a:buChar char="v"/>
            </a:pPr>
            <a:r>
              <a:rPr lang="en" sz="1600"/>
              <a:t>Apart from heurist 1, every </a:t>
            </a:r>
            <a:r>
              <a:rPr lang="en" sz="1600" b="1"/>
              <a:t>heuristic found a solution for 52 cards deals.</a:t>
            </a:r>
          </a:p>
          <a:p>
            <a:pPr marL="285750" indent="-285750" algn="just">
              <a:lnSpc>
                <a:spcPct val="150000"/>
              </a:lnSpc>
              <a:buSzPct val="100000"/>
              <a:buFont typeface="Wingdings" panose="05000000000000000000" pitchFamily="2" charset="2"/>
              <a:buChar char="v"/>
            </a:pPr>
            <a:endParaRPr lang="en" sz="1600" b="1"/>
          </a:p>
          <a:p>
            <a:pPr marL="285750" indent="-285750" algn="just">
              <a:lnSpc>
                <a:spcPct val="150000"/>
              </a:lnSpc>
              <a:buSzPct val="100000"/>
              <a:buFont typeface="Wingdings" panose="05000000000000000000" pitchFamily="2" charset="2"/>
              <a:buChar char="v"/>
            </a:pPr>
            <a:r>
              <a:rPr lang="en" sz="1600"/>
              <a:t>A* with the second Heuristic was the </a:t>
            </a:r>
            <a:r>
              <a:rPr lang="en" sz="1600" b="1"/>
              <a:t>best overall method</a:t>
            </a:r>
            <a:r>
              <a:rPr lang="en" sz="1600"/>
              <a:t>, regarding best solution .</a:t>
            </a:r>
          </a:p>
          <a:p>
            <a:pPr marL="285750" indent="-285750" algn="just">
              <a:lnSpc>
                <a:spcPct val="150000"/>
              </a:lnSpc>
              <a:buSzPct val="100000"/>
              <a:buFont typeface="Wingdings" panose="05000000000000000000" pitchFamily="2" charset="2"/>
              <a:buChar char="v"/>
            </a:pPr>
            <a:endParaRPr lang="en" sz="1600"/>
          </a:p>
          <a:p>
            <a:pPr marL="285750" indent="-285750" algn="just">
              <a:lnSpc>
                <a:spcPct val="150000"/>
              </a:lnSpc>
              <a:buSzPct val="100000"/>
              <a:buFont typeface="Wingdings" panose="05000000000000000000" pitchFamily="2" charset="2"/>
              <a:buChar char="v"/>
            </a:pPr>
            <a:r>
              <a:rPr lang="en" sz="1600"/>
              <a:t>Greedy was the </a:t>
            </a:r>
            <a:r>
              <a:rPr lang="en" sz="1600" b="1"/>
              <a:t>worst algorithm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CC5FF3F-D6E0-C273-B47C-A6D18D875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278905"/>
            <a:ext cx="4168655" cy="32675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Google Shape;941;p41">
            <a:extLst>
              <a:ext uri="{FF2B5EF4-FFF2-40B4-BE49-F238E27FC236}">
                <a16:creationId xmlns:a16="http://schemas.microsoft.com/office/drawing/2014/main" id="{DFB46B05-A1BE-156C-4B33-0D121249974C}"/>
              </a:ext>
            </a:extLst>
          </p:cNvPr>
          <p:cNvSpPr txBox="1">
            <a:spLocks/>
          </p:cNvSpPr>
          <p:nvPr/>
        </p:nvSpPr>
        <p:spPr>
          <a:xfrm>
            <a:off x="2257542" y="4610241"/>
            <a:ext cx="3386231" cy="494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just"/>
            <a:r>
              <a:rPr lang="en" b="1"/>
              <a:t>*</a:t>
            </a:r>
            <a:r>
              <a:rPr lang="pt-PT" b="1"/>
              <a:t>W</a:t>
            </a:r>
            <a:r>
              <a:rPr lang="en" b="1"/>
              <a:t>eighted A* and Greedy algorithms were tested using the Heuristic 3 </a:t>
            </a:r>
          </a:p>
        </p:txBody>
      </p:sp>
      <p:sp>
        <p:nvSpPr>
          <p:cNvPr id="11" name="Google Shape;941;p41">
            <a:extLst>
              <a:ext uri="{FF2B5EF4-FFF2-40B4-BE49-F238E27FC236}">
                <a16:creationId xmlns:a16="http://schemas.microsoft.com/office/drawing/2014/main" id="{5275142C-36BA-23D3-4BD5-89872BC2D8A2}"/>
              </a:ext>
            </a:extLst>
          </p:cNvPr>
          <p:cNvSpPr txBox="1">
            <a:spLocks/>
          </p:cNvSpPr>
          <p:nvPr/>
        </p:nvSpPr>
        <p:spPr>
          <a:xfrm>
            <a:off x="116357" y="890064"/>
            <a:ext cx="3386231" cy="325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just"/>
            <a:r>
              <a:rPr lang="pt-PT" b="1"/>
              <a:t>200 000 Max </a:t>
            </a:r>
            <a:r>
              <a:rPr lang="pt-PT" b="1" err="1"/>
              <a:t>States</a:t>
            </a:r>
            <a:endParaRPr lang="en" b="1"/>
          </a:p>
        </p:txBody>
      </p:sp>
    </p:spTree>
    <p:extLst>
      <p:ext uri="{BB962C8B-B14F-4D97-AF65-F5344CB8AC3E}">
        <p14:creationId xmlns:p14="http://schemas.microsoft.com/office/powerpoint/2010/main" val="4003918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>
          <a:extLst>
            <a:ext uri="{FF2B5EF4-FFF2-40B4-BE49-F238E27FC236}">
              <a16:creationId xmlns:a16="http://schemas.microsoft.com/office/drawing/2014/main" id="{8FA98F4D-33C3-161E-0973-6FDF61170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41">
            <a:extLst>
              <a:ext uri="{FF2B5EF4-FFF2-40B4-BE49-F238E27FC236}">
                <a16:creationId xmlns:a16="http://schemas.microsoft.com/office/drawing/2014/main" id="{33C61D95-CC9C-1AAF-7CF4-6503CFA611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Informed Algorithms Comparison</a:t>
            </a:r>
          </a:p>
        </p:txBody>
      </p:sp>
      <p:sp>
        <p:nvSpPr>
          <p:cNvPr id="3" name="Google Shape;941;p41">
            <a:extLst>
              <a:ext uri="{FF2B5EF4-FFF2-40B4-BE49-F238E27FC236}">
                <a16:creationId xmlns:a16="http://schemas.microsoft.com/office/drawing/2014/main" id="{EC671BF4-6BE1-0F42-8030-D54F9ECFAF72}"/>
              </a:ext>
            </a:extLst>
          </p:cNvPr>
          <p:cNvSpPr txBox="1">
            <a:spLocks/>
          </p:cNvSpPr>
          <p:nvPr/>
        </p:nvSpPr>
        <p:spPr>
          <a:xfrm>
            <a:off x="4984909" y="1514771"/>
            <a:ext cx="3598608" cy="452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285750" indent="-285750" algn="just">
              <a:buSzPct val="100000"/>
              <a:buFont typeface="Wingdings" panose="05000000000000000000" pitchFamily="2" charset="2"/>
              <a:buChar char="v"/>
            </a:pPr>
            <a:r>
              <a:rPr lang="en" sz="1600"/>
              <a:t>For easy problems </a:t>
            </a:r>
            <a:r>
              <a:rPr lang="en" sz="1600" b="1"/>
              <a:t>A* with heuristic 2 weighted A* were the best algorithms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C4CEA0E-006A-997E-127F-5F0904624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27" y="1343928"/>
            <a:ext cx="4094152" cy="31629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Google Shape;941;p41">
            <a:extLst>
              <a:ext uri="{FF2B5EF4-FFF2-40B4-BE49-F238E27FC236}">
                <a16:creationId xmlns:a16="http://schemas.microsoft.com/office/drawing/2014/main" id="{6D434F05-2889-AC9D-5C24-B3E459F7B17C}"/>
              </a:ext>
            </a:extLst>
          </p:cNvPr>
          <p:cNvSpPr txBox="1">
            <a:spLocks/>
          </p:cNvSpPr>
          <p:nvPr/>
        </p:nvSpPr>
        <p:spPr>
          <a:xfrm>
            <a:off x="4984909" y="2464066"/>
            <a:ext cx="3698897" cy="148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285750" indent="-285750" algn="just">
              <a:buSzPct val="100000"/>
              <a:buFont typeface="Wingdings" panose="05000000000000000000" pitchFamily="2" charset="2"/>
              <a:buChar char="v"/>
            </a:pPr>
            <a:r>
              <a:rPr lang="en" sz="1600"/>
              <a:t>For hard problems, altough A* with heurist 2 got the solutions with best moves, it </a:t>
            </a:r>
            <a:r>
              <a:rPr lang="en" sz="1600" b="1"/>
              <a:t>was not able to solve every setup predefined.</a:t>
            </a:r>
          </a:p>
          <a:p>
            <a:pPr marL="285750" indent="-285750" algn="just">
              <a:buSzPct val="100000"/>
              <a:buFont typeface="Wingdings" panose="05000000000000000000" pitchFamily="2" charset="2"/>
              <a:buChar char="v"/>
            </a:pPr>
            <a:endParaRPr lang="en" sz="1600"/>
          </a:p>
          <a:p>
            <a:pPr marL="285750" indent="-285750" algn="just">
              <a:buSzPct val="100000"/>
              <a:buFont typeface="Wingdings" panose="05000000000000000000" pitchFamily="2" charset="2"/>
              <a:buChar char="v"/>
            </a:pPr>
            <a:r>
              <a:rPr lang="en" sz="1600" b="1"/>
              <a:t>Different heuristics have different use cases</a:t>
            </a:r>
          </a:p>
        </p:txBody>
      </p:sp>
      <p:sp>
        <p:nvSpPr>
          <p:cNvPr id="11" name="Google Shape;941;p41">
            <a:extLst>
              <a:ext uri="{FF2B5EF4-FFF2-40B4-BE49-F238E27FC236}">
                <a16:creationId xmlns:a16="http://schemas.microsoft.com/office/drawing/2014/main" id="{FBD3574C-6700-A1B9-788E-990A4414DF45}"/>
              </a:ext>
            </a:extLst>
          </p:cNvPr>
          <p:cNvSpPr txBox="1">
            <a:spLocks/>
          </p:cNvSpPr>
          <p:nvPr/>
        </p:nvSpPr>
        <p:spPr>
          <a:xfrm>
            <a:off x="163552" y="939994"/>
            <a:ext cx="3386231" cy="325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just"/>
            <a:r>
              <a:rPr lang="pt-PT" b="1"/>
              <a:t>500 000 Max </a:t>
            </a:r>
            <a:r>
              <a:rPr lang="pt-PT" b="1" err="1"/>
              <a:t>States</a:t>
            </a:r>
            <a:endParaRPr lang="en" b="1"/>
          </a:p>
        </p:txBody>
      </p:sp>
    </p:spTree>
    <p:extLst>
      <p:ext uri="{BB962C8B-B14F-4D97-AF65-F5344CB8AC3E}">
        <p14:creationId xmlns:p14="http://schemas.microsoft.com/office/powerpoint/2010/main" val="2026551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>
          <a:extLst>
            <a:ext uri="{FF2B5EF4-FFF2-40B4-BE49-F238E27FC236}">
              <a16:creationId xmlns:a16="http://schemas.microsoft.com/office/drawing/2014/main" id="{FAE7AFF1-90E4-06A0-E0F0-4B7C4DA55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14454743-691A-F7B5-D82C-BF80B9BA93AA}"/>
              </a:ext>
            </a:extLst>
          </p:cNvPr>
          <p:cNvSpPr/>
          <p:nvPr/>
        </p:nvSpPr>
        <p:spPr>
          <a:xfrm>
            <a:off x="5297578" y="2444909"/>
            <a:ext cx="3739031" cy="210349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39" name="Google Shape;939;p41">
            <a:extLst>
              <a:ext uri="{FF2B5EF4-FFF2-40B4-BE49-F238E27FC236}">
                <a16:creationId xmlns:a16="http://schemas.microsoft.com/office/drawing/2014/main" id="{51E8CEC8-619D-0703-60D7-EA20A6B0CC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Meta Heuristic</a:t>
            </a:r>
          </a:p>
        </p:txBody>
      </p:sp>
      <p:sp>
        <p:nvSpPr>
          <p:cNvPr id="3" name="Google Shape;941;p41">
            <a:extLst>
              <a:ext uri="{FF2B5EF4-FFF2-40B4-BE49-F238E27FC236}">
                <a16:creationId xmlns:a16="http://schemas.microsoft.com/office/drawing/2014/main" id="{BFB173A2-1DD0-F70F-6AE4-AFBC263FDA63}"/>
              </a:ext>
            </a:extLst>
          </p:cNvPr>
          <p:cNvSpPr txBox="1">
            <a:spLocks/>
          </p:cNvSpPr>
          <p:nvPr/>
        </p:nvSpPr>
        <p:spPr>
          <a:xfrm>
            <a:off x="396417" y="1017725"/>
            <a:ext cx="5628724" cy="2815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228600" indent="-228600" algn="just">
              <a:lnSpc>
                <a:spcPct val="150000"/>
              </a:lnSpc>
              <a:buFont typeface="+mj-lt"/>
              <a:buAutoNum type="alphaUcPeriod"/>
            </a:pPr>
            <a:r>
              <a:rPr lang="en" sz="1600"/>
              <a:t>Evaluates the game state </a:t>
            </a:r>
            <a:r>
              <a:rPr lang="en" sz="1600" b="1"/>
              <a:t>like a Human would.</a:t>
            </a:r>
          </a:p>
          <a:p>
            <a:pPr marL="228600" indent="-228600" algn="just">
              <a:lnSpc>
                <a:spcPct val="150000"/>
              </a:lnSpc>
              <a:buFont typeface="+mj-lt"/>
              <a:buAutoNum type="alphaUcPeriod"/>
            </a:pPr>
            <a:r>
              <a:rPr lang="en" sz="1600"/>
              <a:t>Scores based on strategys</a:t>
            </a:r>
          </a:p>
          <a:p>
            <a:pPr marL="742950" lvl="1" indent="-285750" algn="just">
              <a:lnSpc>
                <a:spcPct val="150000"/>
              </a:lnSpc>
              <a:buFont typeface="+mj-lt"/>
              <a:buAutoNum type="romanUcPeriod"/>
            </a:pPr>
            <a:r>
              <a:rPr lang="en" sz="1600" b="1"/>
              <a:t>More cards in foundation </a:t>
            </a:r>
            <a:r>
              <a:rPr lang="en" sz="1600"/>
              <a:t>the better</a:t>
            </a:r>
          </a:p>
          <a:p>
            <a:pPr marL="742950" lvl="1" indent="-285750" algn="just">
              <a:lnSpc>
                <a:spcPct val="150000"/>
              </a:lnSpc>
              <a:buFont typeface="+mj-lt"/>
              <a:buAutoNum type="romanUcPeriod"/>
            </a:pPr>
            <a:r>
              <a:rPr lang="en" sz="1600"/>
              <a:t>Penalizes </a:t>
            </a:r>
            <a:r>
              <a:rPr lang="en" sz="1600" b="1"/>
              <a:t>usage of freecells</a:t>
            </a:r>
          </a:p>
          <a:p>
            <a:pPr marL="742950" lvl="1" indent="-285750" algn="just">
              <a:lnSpc>
                <a:spcPct val="150000"/>
              </a:lnSpc>
              <a:buFont typeface="+mj-lt"/>
              <a:buAutoNum type="romanUcPeriod"/>
            </a:pPr>
            <a:r>
              <a:rPr lang="en" sz="1600"/>
              <a:t>Penalizes cascades </a:t>
            </a:r>
            <a:r>
              <a:rPr lang="en" sz="1600" b="1"/>
              <a:t>without sequences</a:t>
            </a:r>
          </a:p>
          <a:p>
            <a:pPr marL="742950" lvl="1" indent="-285750" algn="just">
              <a:lnSpc>
                <a:spcPct val="150000"/>
              </a:lnSpc>
              <a:buFont typeface="+mj-lt"/>
              <a:buAutoNum type="romanUcPeriod"/>
            </a:pPr>
            <a:r>
              <a:rPr lang="en" sz="1600"/>
              <a:t>Penalizes lack of </a:t>
            </a:r>
            <a:r>
              <a:rPr lang="en" sz="1600" b="1"/>
              <a:t>card mobility</a:t>
            </a:r>
          </a:p>
          <a:p>
            <a:pPr marL="228600" indent="-228600" algn="just">
              <a:lnSpc>
                <a:spcPct val="150000"/>
              </a:lnSpc>
              <a:buFont typeface="+mj-lt"/>
              <a:buAutoNum type="alphaUcPeriod"/>
            </a:pPr>
            <a:r>
              <a:rPr lang="en" sz="1600"/>
              <a:t>Applies A*. The </a:t>
            </a:r>
            <a:r>
              <a:rPr lang="en" sz="1600" b="1"/>
              <a:t>lower the score the better</a:t>
            </a:r>
          </a:p>
          <a:p>
            <a:pPr marL="457200" lvl="1" indent="0" algn="just"/>
            <a:endParaRPr lang="en"/>
          </a:p>
          <a:p>
            <a:pPr marL="0" indent="0" algn="just"/>
            <a:endParaRPr lang="en"/>
          </a:p>
        </p:txBody>
      </p:sp>
      <p:sp>
        <p:nvSpPr>
          <p:cNvPr id="4" name="Google Shape;941;p41">
            <a:extLst>
              <a:ext uri="{FF2B5EF4-FFF2-40B4-BE49-F238E27FC236}">
                <a16:creationId xmlns:a16="http://schemas.microsoft.com/office/drawing/2014/main" id="{D7951567-C4BF-4BDB-B8FC-BA6FD2C4B78A}"/>
              </a:ext>
            </a:extLst>
          </p:cNvPr>
          <p:cNvSpPr txBox="1">
            <a:spLocks/>
          </p:cNvSpPr>
          <p:nvPr/>
        </p:nvSpPr>
        <p:spPr>
          <a:xfrm>
            <a:off x="5014452" y="2453669"/>
            <a:ext cx="3840480" cy="13793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628650" lvl="1" indent="-171450" algn="just">
              <a:lnSpc>
                <a:spcPct val="150000"/>
              </a:lnSpc>
              <a:buSzPct val="100000"/>
              <a:buFont typeface="Wingdings" panose="05000000000000000000" pitchFamily="2" charset="2"/>
              <a:buChar char="v"/>
            </a:pPr>
            <a:r>
              <a:rPr lang="en" sz="1600"/>
              <a:t>Did not reveal to be a good model</a:t>
            </a:r>
          </a:p>
          <a:p>
            <a:pPr marL="628650" lvl="1" indent="-171450" algn="just">
              <a:lnSpc>
                <a:spcPct val="150000"/>
              </a:lnSpc>
              <a:buSzPct val="100000"/>
              <a:buFont typeface="Wingdings" panose="05000000000000000000" pitchFamily="2" charset="2"/>
              <a:buChar char="v"/>
            </a:pPr>
            <a:r>
              <a:rPr lang="en" sz="1600"/>
              <a:t>The solutions were not optimal and cost a lot of memory</a:t>
            </a:r>
          </a:p>
          <a:p>
            <a:pPr marL="628650" lvl="1" indent="-171450" algn="just">
              <a:lnSpc>
                <a:spcPct val="150000"/>
              </a:lnSpc>
              <a:buSzPct val="100000"/>
              <a:buFont typeface="Wingdings" panose="05000000000000000000" pitchFamily="2" charset="2"/>
              <a:buChar char="v"/>
            </a:pPr>
            <a:r>
              <a:rPr lang="en" sz="1600"/>
              <a:t>Found only 1 solution for the hard problems</a:t>
            </a:r>
          </a:p>
          <a:p>
            <a:pPr marL="457200" lvl="1" indent="0" algn="just"/>
            <a:r>
              <a:rPr lang="en" sz="1400"/>
              <a:t>. </a:t>
            </a:r>
          </a:p>
          <a:p>
            <a:pPr marL="0" indent="0" algn="just"/>
            <a:endParaRPr lang="en" sz="1400"/>
          </a:p>
        </p:txBody>
      </p:sp>
      <p:sp>
        <p:nvSpPr>
          <p:cNvPr id="7" name="Google Shape;939;p41">
            <a:extLst>
              <a:ext uri="{FF2B5EF4-FFF2-40B4-BE49-F238E27FC236}">
                <a16:creationId xmlns:a16="http://schemas.microsoft.com/office/drawing/2014/main" id="{F9A01235-131C-D8F0-A500-4BAA5B1A826D}"/>
              </a:ext>
            </a:extLst>
          </p:cNvPr>
          <p:cNvSpPr txBox="1">
            <a:spLocks/>
          </p:cNvSpPr>
          <p:nvPr/>
        </p:nvSpPr>
        <p:spPr>
          <a:xfrm>
            <a:off x="2335439" y="202968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1800"/>
              <a:t>Results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22AACD3-89D5-44F5-FA89-C37348970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271" y="507651"/>
            <a:ext cx="1529531" cy="152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88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>
          <a:extLst>
            <a:ext uri="{FF2B5EF4-FFF2-40B4-BE49-F238E27FC236}">
              <a16:creationId xmlns:a16="http://schemas.microsoft.com/office/drawing/2014/main" id="{D0230A49-4CD9-9318-F2BE-A89F40AC6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40">
            <a:extLst>
              <a:ext uri="{FF2B5EF4-FFF2-40B4-BE49-F238E27FC236}">
                <a16:creationId xmlns:a16="http://schemas.microsoft.com/office/drawing/2014/main" id="{C8D8636A-8C6B-9EF5-6587-327A1F8FC7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5025" y="1564950"/>
            <a:ext cx="41583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PT"/>
              <a:t>Single </a:t>
            </a:r>
            <a:r>
              <a:rPr lang="pt-PT" err="1"/>
              <a:t>Player</a:t>
            </a:r>
          </a:p>
        </p:txBody>
      </p:sp>
      <p:sp>
        <p:nvSpPr>
          <p:cNvPr id="915" name="Google Shape;915;p40">
            <a:extLst>
              <a:ext uri="{FF2B5EF4-FFF2-40B4-BE49-F238E27FC236}">
                <a16:creationId xmlns:a16="http://schemas.microsoft.com/office/drawing/2014/main" id="{E2C803EB-0F36-52DF-0D58-7165705A42E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50075" y="1564950"/>
            <a:ext cx="9690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916" name="Google Shape;916;p40">
            <a:extLst>
              <a:ext uri="{FF2B5EF4-FFF2-40B4-BE49-F238E27FC236}">
                <a16:creationId xmlns:a16="http://schemas.microsoft.com/office/drawing/2014/main" id="{1F37DE4C-58F4-5A10-D80D-640FA42B98DF}"/>
              </a:ext>
            </a:extLst>
          </p:cNvPr>
          <p:cNvGrpSpPr/>
          <p:nvPr/>
        </p:nvGrpSpPr>
        <p:grpSpPr>
          <a:xfrm flipH="1">
            <a:off x="6775879" y="3868746"/>
            <a:ext cx="3599787" cy="1044104"/>
            <a:chOff x="-1431671" y="656496"/>
            <a:chExt cx="3599787" cy="1044104"/>
          </a:xfrm>
        </p:grpSpPr>
        <p:grpSp>
          <p:nvGrpSpPr>
            <p:cNvPr id="917" name="Google Shape;917;p40">
              <a:extLst>
                <a:ext uri="{FF2B5EF4-FFF2-40B4-BE49-F238E27FC236}">
                  <a16:creationId xmlns:a16="http://schemas.microsoft.com/office/drawing/2014/main" id="{0D0BDE5C-8DFF-4DED-93E4-6533A7B75DA9}"/>
                </a:ext>
              </a:extLst>
            </p:cNvPr>
            <p:cNvGrpSpPr/>
            <p:nvPr/>
          </p:nvGrpSpPr>
          <p:grpSpPr>
            <a:xfrm>
              <a:off x="-368508" y="1432892"/>
              <a:ext cx="1567047" cy="45661"/>
              <a:chOff x="1754675" y="2661275"/>
              <a:chExt cx="1945675" cy="56700"/>
            </a:xfrm>
          </p:grpSpPr>
          <p:cxnSp>
            <p:nvCxnSpPr>
              <p:cNvPr id="918" name="Google Shape;918;p40">
                <a:extLst>
                  <a:ext uri="{FF2B5EF4-FFF2-40B4-BE49-F238E27FC236}">
                    <a16:creationId xmlns:a16="http://schemas.microsoft.com/office/drawing/2014/main" id="{043D74B4-58A8-C2D0-534C-92CE47077871}"/>
                  </a:ext>
                </a:extLst>
              </p:cNvPr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19" name="Google Shape;919;p40">
                <a:extLst>
                  <a:ext uri="{FF2B5EF4-FFF2-40B4-BE49-F238E27FC236}">
                    <a16:creationId xmlns:a16="http://schemas.microsoft.com/office/drawing/2014/main" id="{6E152F36-4DDB-35A7-76E3-26305134B534}"/>
                  </a:ext>
                </a:extLst>
              </p:cNvPr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0" name="Google Shape;920;p40">
              <a:extLst>
                <a:ext uri="{FF2B5EF4-FFF2-40B4-BE49-F238E27FC236}">
                  <a16:creationId xmlns:a16="http://schemas.microsoft.com/office/drawing/2014/main" id="{5A96962F-3611-3A61-556C-D7E2D6739702}"/>
                </a:ext>
              </a:extLst>
            </p:cNvPr>
            <p:cNvGrpSpPr/>
            <p:nvPr/>
          </p:nvGrpSpPr>
          <p:grpSpPr>
            <a:xfrm>
              <a:off x="-766480" y="1564412"/>
              <a:ext cx="1561280" cy="136187"/>
              <a:chOff x="1754675" y="2824000"/>
              <a:chExt cx="4728285" cy="412439"/>
            </a:xfrm>
          </p:grpSpPr>
          <p:sp>
            <p:nvSpPr>
              <p:cNvPr id="921" name="Google Shape;921;p40">
                <a:extLst>
                  <a:ext uri="{FF2B5EF4-FFF2-40B4-BE49-F238E27FC236}">
                    <a16:creationId xmlns:a16="http://schemas.microsoft.com/office/drawing/2014/main" id="{E8E6EADB-0387-800E-F0C9-73A1B036415E}"/>
                  </a:ext>
                </a:extLst>
              </p:cNvPr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922" name="Google Shape;922;p40">
                <a:extLst>
                  <a:ext uri="{FF2B5EF4-FFF2-40B4-BE49-F238E27FC236}">
                    <a16:creationId xmlns:a16="http://schemas.microsoft.com/office/drawing/2014/main" id="{7F0FD9B8-A6E7-86A5-7C0F-24C4B33A83EE}"/>
                  </a:ext>
                </a:extLst>
              </p:cNvPr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3" name="Google Shape;923;p40">
              <a:extLst>
                <a:ext uri="{FF2B5EF4-FFF2-40B4-BE49-F238E27FC236}">
                  <a16:creationId xmlns:a16="http://schemas.microsoft.com/office/drawing/2014/main" id="{0A0A6DA6-1351-3D7F-D964-2382AFCEAC3F}"/>
                </a:ext>
              </a:extLst>
            </p:cNvPr>
            <p:cNvGrpSpPr/>
            <p:nvPr/>
          </p:nvGrpSpPr>
          <p:grpSpPr>
            <a:xfrm>
              <a:off x="-1431671" y="1201087"/>
              <a:ext cx="3070084" cy="102364"/>
              <a:chOff x="1779150" y="2604263"/>
              <a:chExt cx="3811875" cy="127113"/>
            </a:xfrm>
          </p:grpSpPr>
          <p:sp>
            <p:nvSpPr>
              <p:cNvPr id="924" name="Google Shape;924;p40">
                <a:extLst>
                  <a:ext uri="{FF2B5EF4-FFF2-40B4-BE49-F238E27FC236}">
                    <a16:creationId xmlns:a16="http://schemas.microsoft.com/office/drawing/2014/main" id="{0EC9E09D-EF9F-6704-884A-5541A14AE9FD}"/>
                  </a:ext>
                </a:extLst>
              </p:cNvPr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925" name="Google Shape;925;p40">
                <a:extLst>
                  <a:ext uri="{FF2B5EF4-FFF2-40B4-BE49-F238E27FC236}">
                    <a16:creationId xmlns:a16="http://schemas.microsoft.com/office/drawing/2014/main" id="{2CFB6100-D9CA-23FA-426D-11A7E1A086AD}"/>
                  </a:ext>
                </a:extLst>
              </p:cNvPr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6" name="Google Shape;926;p40">
              <a:extLst>
                <a:ext uri="{FF2B5EF4-FFF2-40B4-BE49-F238E27FC236}">
                  <a16:creationId xmlns:a16="http://schemas.microsoft.com/office/drawing/2014/main" id="{E1D1CE0B-33A0-4FFB-A09C-509559DB9622}"/>
                </a:ext>
              </a:extLst>
            </p:cNvPr>
            <p:cNvGrpSpPr/>
            <p:nvPr/>
          </p:nvGrpSpPr>
          <p:grpSpPr>
            <a:xfrm>
              <a:off x="-856941" y="773805"/>
              <a:ext cx="2877996" cy="223763"/>
              <a:chOff x="1748550" y="2064750"/>
              <a:chExt cx="3573375" cy="277863"/>
            </a:xfrm>
          </p:grpSpPr>
          <p:sp>
            <p:nvSpPr>
              <p:cNvPr id="927" name="Google Shape;927;p40">
                <a:extLst>
                  <a:ext uri="{FF2B5EF4-FFF2-40B4-BE49-F238E27FC236}">
                    <a16:creationId xmlns:a16="http://schemas.microsoft.com/office/drawing/2014/main" id="{AF64C46F-1FB5-25D4-685D-55A3D5A75333}"/>
                  </a:ext>
                </a:extLst>
              </p:cNvPr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928" name="Google Shape;928;p40">
                <a:extLst>
                  <a:ext uri="{FF2B5EF4-FFF2-40B4-BE49-F238E27FC236}">
                    <a16:creationId xmlns:a16="http://schemas.microsoft.com/office/drawing/2014/main" id="{D51FC9BB-5FAE-7F87-A7A6-6FBC14382D55}"/>
                  </a:ext>
                </a:extLst>
              </p:cNvPr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9" name="Google Shape;929;p40">
              <a:extLst>
                <a:ext uri="{FF2B5EF4-FFF2-40B4-BE49-F238E27FC236}">
                  <a16:creationId xmlns:a16="http://schemas.microsoft.com/office/drawing/2014/main" id="{ACEAAD70-ED78-CA00-28D1-FD6A8CB6A1AD}"/>
                </a:ext>
              </a:extLst>
            </p:cNvPr>
            <p:cNvGrpSpPr/>
            <p:nvPr/>
          </p:nvGrpSpPr>
          <p:grpSpPr>
            <a:xfrm>
              <a:off x="-856882" y="656496"/>
              <a:ext cx="2430997" cy="185534"/>
              <a:chOff x="1748547" y="1392116"/>
              <a:chExt cx="5911958" cy="451312"/>
            </a:xfrm>
          </p:grpSpPr>
          <p:sp>
            <p:nvSpPr>
              <p:cNvPr id="930" name="Google Shape;930;p40">
                <a:extLst>
                  <a:ext uri="{FF2B5EF4-FFF2-40B4-BE49-F238E27FC236}">
                    <a16:creationId xmlns:a16="http://schemas.microsoft.com/office/drawing/2014/main" id="{EA671DC9-2E9A-1BE9-3005-18A20239C184}"/>
                  </a:ext>
                </a:extLst>
              </p:cNvPr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931" name="Google Shape;931;p40">
                <a:extLst>
                  <a:ext uri="{FF2B5EF4-FFF2-40B4-BE49-F238E27FC236}">
                    <a16:creationId xmlns:a16="http://schemas.microsoft.com/office/drawing/2014/main" id="{098FDF97-D0BB-7785-8990-C34273DF9759}"/>
                  </a:ext>
                </a:extLst>
              </p:cNvPr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2" name="Google Shape;932;p40">
              <a:extLst>
                <a:ext uri="{FF2B5EF4-FFF2-40B4-BE49-F238E27FC236}">
                  <a16:creationId xmlns:a16="http://schemas.microsoft.com/office/drawing/2014/main" id="{036CEA0B-3456-2EDA-345F-D6EFC83BA24A}"/>
                </a:ext>
              </a:extLst>
            </p:cNvPr>
            <p:cNvGrpSpPr/>
            <p:nvPr/>
          </p:nvGrpSpPr>
          <p:grpSpPr>
            <a:xfrm>
              <a:off x="-842187" y="1064790"/>
              <a:ext cx="3010303" cy="45661"/>
              <a:chOff x="1766900" y="2869225"/>
              <a:chExt cx="3737650" cy="56700"/>
            </a:xfrm>
          </p:grpSpPr>
          <p:cxnSp>
            <p:nvCxnSpPr>
              <p:cNvPr id="933" name="Google Shape;933;p40">
                <a:extLst>
                  <a:ext uri="{FF2B5EF4-FFF2-40B4-BE49-F238E27FC236}">
                    <a16:creationId xmlns:a16="http://schemas.microsoft.com/office/drawing/2014/main" id="{70864F40-23A0-D3DD-8C7E-01EDE7BBD1EC}"/>
                  </a:ext>
                </a:extLst>
              </p:cNvPr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34" name="Google Shape;934;p40">
                <a:extLst>
                  <a:ext uri="{FF2B5EF4-FFF2-40B4-BE49-F238E27FC236}">
                    <a16:creationId xmlns:a16="http://schemas.microsoft.com/office/drawing/2014/main" id="{51DD15C0-ECBA-D066-FDF1-E3D5CB83145C}"/>
                  </a:ext>
                </a:extLst>
              </p:cNvPr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68862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>
          <a:extLst>
            <a:ext uri="{FF2B5EF4-FFF2-40B4-BE49-F238E27FC236}">
              <a16:creationId xmlns:a16="http://schemas.microsoft.com/office/drawing/2014/main" id="{E64B0E27-34F6-BC58-3AAF-D93FC9C0A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41">
            <a:extLst>
              <a:ext uri="{FF2B5EF4-FFF2-40B4-BE49-F238E27FC236}">
                <a16:creationId xmlns:a16="http://schemas.microsoft.com/office/drawing/2014/main" id="{0F53E649-7045-3792-1A80-0A9F5D1672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Single player</a:t>
            </a:r>
          </a:p>
        </p:txBody>
      </p:sp>
      <p:sp>
        <p:nvSpPr>
          <p:cNvPr id="3" name="Google Shape;941;p41">
            <a:extLst>
              <a:ext uri="{FF2B5EF4-FFF2-40B4-BE49-F238E27FC236}">
                <a16:creationId xmlns:a16="http://schemas.microsoft.com/office/drawing/2014/main" id="{94AB0368-FD57-5022-3BA8-F5A434BCB3F4}"/>
              </a:ext>
            </a:extLst>
          </p:cNvPr>
          <p:cNvSpPr txBox="1">
            <a:spLocks/>
          </p:cNvSpPr>
          <p:nvPr/>
        </p:nvSpPr>
        <p:spPr>
          <a:xfrm>
            <a:off x="248932" y="1284715"/>
            <a:ext cx="5628724" cy="1952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just"/>
            <a:r>
              <a:rPr lang="en"/>
              <a:t>When you load a new game, you can also play it yourself by clicking "</a:t>
            </a:r>
            <a:r>
              <a:rPr lang="en" b="1"/>
              <a:t>I want to play !</a:t>
            </a:r>
            <a:r>
              <a:rPr lang="en"/>
              <a:t>"</a:t>
            </a:r>
          </a:p>
          <a:p>
            <a:pPr marL="0" indent="0" algn="just"/>
            <a:endParaRPr lang="en"/>
          </a:p>
          <a:p>
            <a:pPr marL="0" indent="0" algn="just"/>
            <a:r>
              <a:rPr lang="en"/>
              <a:t>If you are not sure about which move you should do next you can ask for a "</a:t>
            </a:r>
            <a:r>
              <a:rPr lang="en" b="1"/>
              <a:t>Hint</a:t>
            </a:r>
            <a:r>
              <a:rPr lang="en"/>
              <a:t>" that will be calculated using the current state and the algorithm that is selected in the </a:t>
            </a:r>
            <a:r>
              <a:rPr lang="en" b="1"/>
              <a:t>Algorithm Box.</a:t>
            </a:r>
            <a:r>
              <a:rPr lang="en"/>
              <a:t> It is important to </a:t>
            </a:r>
            <a:r>
              <a:rPr lang="en" b="1"/>
              <a:t>choose an algorithm that is able to solve games with those characteristics</a:t>
            </a:r>
            <a:r>
              <a:rPr lang="en"/>
              <a:t> (for example it would be most efficient to not use "Depth First Search" if the game has 28 or 52 cards). This information can be seen in a table in the last slides.</a:t>
            </a:r>
          </a:p>
          <a:p>
            <a:pPr marL="0" indent="0" algn="just"/>
            <a:endParaRPr lang="en" b="1"/>
          </a:p>
          <a:p>
            <a:pPr marL="0" indent="0" algn="just"/>
            <a:r>
              <a:rPr lang="en"/>
              <a:t>Besides that you can also activate "</a:t>
            </a:r>
            <a:r>
              <a:rPr lang="en" b="1"/>
              <a:t>Automatic Moves</a:t>
            </a:r>
            <a:r>
              <a:rPr lang="en"/>
              <a:t>" and "</a:t>
            </a:r>
            <a:r>
              <a:rPr lang="en" b="1"/>
              <a:t>Undo</a:t>
            </a:r>
            <a:r>
              <a:rPr lang="en"/>
              <a:t>" your latest move.</a:t>
            </a:r>
          </a:p>
          <a:p>
            <a:pPr marL="0" indent="0" algn="just"/>
            <a:endParaRPr lang="en"/>
          </a:p>
          <a:p>
            <a:pPr marL="0" indent="0" algn="just"/>
            <a:endParaRPr lang="en"/>
          </a:p>
          <a:p>
            <a:pPr marL="0" indent="0" algn="just"/>
            <a:r>
              <a:rPr lang="en"/>
              <a:t>"Auto On" visible                   Click if you want to activate </a:t>
            </a:r>
            <a:r>
              <a:rPr lang="en" err="1"/>
              <a:t>Automoves</a:t>
            </a:r>
            <a:endParaRPr lang="en"/>
          </a:p>
          <a:p>
            <a:pPr marL="0" indent="0" algn="just"/>
            <a:r>
              <a:rPr lang="en"/>
              <a:t>"Auto Off" visible                  Click if you want to deactivate </a:t>
            </a:r>
            <a:r>
              <a:rPr lang="en" err="1"/>
              <a:t>Automoves</a:t>
            </a:r>
            <a:endParaRPr lang="en"/>
          </a:p>
          <a:p>
            <a:pPr marL="0" indent="0" algn="just"/>
            <a:endParaRPr lang="en"/>
          </a:p>
        </p:txBody>
      </p:sp>
      <p:pic>
        <p:nvPicPr>
          <p:cNvPr id="5" name="Imagem 4" descr="Uma imagem com texto, captura de ecrã, número, diagrama&#10;&#10;Os conteúdos gerados pela IA podem estar incorretos.">
            <a:extLst>
              <a:ext uri="{FF2B5EF4-FFF2-40B4-BE49-F238E27FC236}">
                <a16:creationId xmlns:a16="http://schemas.microsoft.com/office/drawing/2014/main" id="{C2BACE11-8EDD-2553-7CFB-AE533A392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022" y="1338173"/>
            <a:ext cx="2517116" cy="2025051"/>
          </a:xfrm>
          <a:prstGeom prst="rect">
            <a:avLst/>
          </a:prstGeom>
        </p:spPr>
      </p:pic>
      <p:sp>
        <p:nvSpPr>
          <p:cNvPr id="6" name="Seta: Para a Esquerda 5">
            <a:extLst>
              <a:ext uri="{FF2B5EF4-FFF2-40B4-BE49-F238E27FC236}">
                <a16:creationId xmlns:a16="http://schemas.microsoft.com/office/drawing/2014/main" id="{179825AD-753E-2D3A-7CBC-98F0F4167515}"/>
              </a:ext>
            </a:extLst>
          </p:cNvPr>
          <p:cNvSpPr/>
          <p:nvPr/>
        </p:nvSpPr>
        <p:spPr>
          <a:xfrm rot="-960000">
            <a:off x="8538151" y="2557080"/>
            <a:ext cx="484498" cy="16349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9" name="Imagem 8" descr="Uma imagem com texto, captura de ecrã, verde, Tipo de letra&#10;&#10;Os conteúdos gerados pela IA podem estar incorretos.">
            <a:extLst>
              <a:ext uri="{FF2B5EF4-FFF2-40B4-BE49-F238E27FC236}">
                <a16:creationId xmlns:a16="http://schemas.microsoft.com/office/drawing/2014/main" id="{5210A7EA-62B8-946A-D384-436823EF6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819" y="3414174"/>
            <a:ext cx="769189" cy="784465"/>
          </a:xfrm>
          <a:prstGeom prst="rect">
            <a:avLst/>
          </a:prstGeom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A8B54454-B2CC-8026-301A-AF5F579BE494}"/>
              </a:ext>
            </a:extLst>
          </p:cNvPr>
          <p:cNvSpPr/>
          <p:nvPr/>
        </p:nvSpPr>
        <p:spPr>
          <a:xfrm>
            <a:off x="1485113" y="3562839"/>
            <a:ext cx="399026" cy="1050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63F758DC-DF72-3271-5D4D-9B2CE6F8FB8B}"/>
              </a:ext>
            </a:extLst>
          </p:cNvPr>
          <p:cNvSpPr/>
          <p:nvPr/>
        </p:nvSpPr>
        <p:spPr>
          <a:xfrm>
            <a:off x="1485113" y="3746150"/>
            <a:ext cx="399026" cy="1050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5787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>
          <a:extLst>
            <a:ext uri="{FF2B5EF4-FFF2-40B4-BE49-F238E27FC236}">
              <a16:creationId xmlns:a16="http://schemas.microsoft.com/office/drawing/2014/main" id="{06A2C053-0F12-D454-F574-ABEDE6569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40">
            <a:extLst>
              <a:ext uri="{FF2B5EF4-FFF2-40B4-BE49-F238E27FC236}">
                <a16:creationId xmlns:a16="http://schemas.microsoft.com/office/drawing/2014/main" id="{0E96729B-5BFD-95F9-A3AA-88D3502574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5025" y="1564950"/>
            <a:ext cx="41583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PT"/>
              <a:t>LLMs</a:t>
            </a:r>
          </a:p>
        </p:txBody>
      </p:sp>
      <p:sp>
        <p:nvSpPr>
          <p:cNvPr id="915" name="Google Shape;915;p40">
            <a:extLst>
              <a:ext uri="{FF2B5EF4-FFF2-40B4-BE49-F238E27FC236}">
                <a16:creationId xmlns:a16="http://schemas.microsoft.com/office/drawing/2014/main" id="{4D513E71-AB18-A1E6-BB32-25CE8C89824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50075" y="1564950"/>
            <a:ext cx="9690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916" name="Google Shape;916;p40">
            <a:extLst>
              <a:ext uri="{FF2B5EF4-FFF2-40B4-BE49-F238E27FC236}">
                <a16:creationId xmlns:a16="http://schemas.microsoft.com/office/drawing/2014/main" id="{C8211040-FF50-FF59-1554-DE886804DAFD}"/>
              </a:ext>
            </a:extLst>
          </p:cNvPr>
          <p:cNvGrpSpPr/>
          <p:nvPr/>
        </p:nvGrpSpPr>
        <p:grpSpPr>
          <a:xfrm flipH="1">
            <a:off x="6775879" y="3868746"/>
            <a:ext cx="3599787" cy="1044104"/>
            <a:chOff x="-1431671" y="656496"/>
            <a:chExt cx="3599787" cy="1044104"/>
          </a:xfrm>
        </p:grpSpPr>
        <p:grpSp>
          <p:nvGrpSpPr>
            <p:cNvPr id="917" name="Google Shape;917;p40">
              <a:extLst>
                <a:ext uri="{FF2B5EF4-FFF2-40B4-BE49-F238E27FC236}">
                  <a16:creationId xmlns:a16="http://schemas.microsoft.com/office/drawing/2014/main" id="{C3539267-5B06-8327-0DA1-BEAB261328CD}"/>
                </a:ext>
              </a:extLst>
            </p:cNvPr>
            <p:cNvGrpSpPr/>
            <p:nvPr/>
          </p:nvGrpSpPr>
          <p:grpSpPr>
            <a:xfrm>
              <a:off x="-368508" y="1432892"/>
              <a:ext cx="1567047" cy="45661"/>
              <a:chOff x="1754675" y="2661275"/>
              <a:chExt cx="1945675" cy="56700"/>
            </a:xfrm>
          </p:grpSpPr>
          <p:cxnSp>
            <p:nvCxnSpPr>
              <p:cNvPr id="918" name="Google Shape;918;p40">
                <a:extLst>
                  <a:ext uri="{FF2B5EF4-FFF2-40B4-BE49-F238E27FC236}">
                    <a16:creationId xmlns:a16="http://schemas.microsoft.com/office/drawing/2014/main" id="{EE301E00-67C0-F574-2525-6EAB09D43A6B}"/>
                  </a:ext>
                </a:extLst>
              </p:cNvPr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19" name="Google Shape;919;p40">
                <a:extLst>
                  <a:ext uri="{FF2B5EF4-FFF2-40B4-BE49-F238E27FC236}">
                    <a16:creationId xmlns:a16="http://schemas.microsoft.com/office/drawing/2014/main" id="{59D64041-AEE4-B435-CA66-8167F19A67A1}"/>
                  </a:ext>
                </a:extLst>
              </p:cNvPr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0" name="Google Shape;920;p40">
              <a:extLst>
                <a:ext uri="{FF2B5EF4-FFF2-40B4-BE49-F238E27FC236}">
                  <a16:creationId xmlns:a16="http://schemas.microsoft.com/office/drawing/2014/main" id="{886824A6-3D24-6FE5-F314-098A2435E8BF}"/>
                </a:ext>
              </a:extLst>
            </p:cNvPr>
            <p:cNvGrpSpPr/>
            <p:nvPr/>
          </p:nvGrpSpPr>
          <p:grpSpPr>
            <a:xfrm>
              <a:off x="-766480" y="1564412"/>
              <a:ext cx="1561280" cy="136187"/>
              <a:chOff x="1754675" y="2824000"/>
              <a:chExt cx="4728285" cy="412439"/>
            </a:xfrm>
          </p:grpSpPr>
          <p:sp>
            <p:nvSpPr>
              <p:cNvPr id="921" name="Google Shape;921;p40">
                <a:extLst>
                  <a:ext uri="{FF2B5EF4-FFF2-40B4-BE49-F238E27FC236}">
                    <a16:creationId xmlns:a16="http://schemas.microsoft.com/office/drawing/2014/main" id="{FF8FC11E-3451-34C2-1F5E-07C437C671F8}"/>
                  </a:ext>
                </a:extLst>
              </p:cNvPr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922" name="Google Shape;922;p40">
                <a:extLst>
                  <a:ext uri="{FF2B5EF4-FFF2-40B4-BE49-F238E27FC236}">
                    <a16:creationId xmlns:a16="http://schemas.microsoft.com/office/drawing/2014/main" id="{BDA2376A-0087-9FC7-B7B7-9201419BDA97}"/>
                  </a:ext>
                </a:extLst>
              </p:cNvPr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3" name="Google Shape;923;p40">
              <a:extLst>
                <a:ext uri="{FF2B5EF4-FFF2-40B4-BE49-F238E27FC236}">
                  <a16:creationId xmlns:a16="http://schemas.microsoft.com/office/drawing/2014/main" id="{11E66AD1-4776-B05B-6788-39944B387749}"/>
                </a:ext>
              </a:extLst>
            </p:cNvPr>
            <p:cNvGrpSpPr/>
            <p:nvPr/>
          </p:nvGrpSpPr>
          <p:grpSpPr>
            <a:xfrm>
              <a:off x="-1431671" y="1201087"/>
              <a:ext cx="3070084" cy="102364"/>
              <a:chOff x="1779150" y="2604263"/>
              <a:chExt cx="3811875" cy="127113"/>
            </a:xfrm>
          </p:grpSpPr>
          <p:sp>
            <p:nvSpPr>
              <p:cNvPr id="924" name="Google Shape;924;p40">
                <a:extLst>
                  <a:ext uri="{FF2B5EF4-FFF2-40B4-BE49-F238E27FC236}">
                    <a16:creationId xmlns:a16="http://schemas.microsoft.com/office/drawing/2014/main" id="{8AE29FF0-20F8-FA15-E04B-1EF901AD1605}"/>
                  </a:ext>
                </a:extLst>
              </p:cNvPr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925" name="Google Shape;925;p40">
                <a:extLst>
                  <a:ext uri="{FF2B5EF4-FFF2-40B4-BE49-F238E27FC236}">
                    <a16:creationId xmlns:a16="http://schemas.microsoft.com/office/drawing/2014/main" id="{DAE79EDB-674F-FEEB-594D-2195C378AFFF}"/>
                  </a:ext>
                </a:extLst>
              </p:cNvPr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6" name="Google Shape;926;p40">
              <a:extLst>
                <a:ext uri="{FF2B5EF4-FFF2-40B4-BE49-F238E27FC236}">
                  <a16:creationId xmlns:a16="http://schemas.microsoft.com/office/drawing/2014/main" id="{501DB8B5-35A2-24C3-6EBA-1E59D0F1D3FF}"/>
                </a:ext>
              </a:extLst>
            </p:cNvPr>
            <p:cNvGrpSpPr/>
            <p:nvPr/>
          </p:nvGrpSpPr>
          <p:grpSpPr>
            <a:xfrm>
              <a:off x="-856941" y="773805"/>
              <a:ext cx="2877996" cy="223763"/>
              <a:chOff x="1748550" y="2064750"/>
              <a:chExt cx="3573375" cy="277863"/>
            </a:xfrm>
          </p:grpSpPr>
          <p:sp>
            <p:nvSpPr>
              <p:cNvPr id="927" name="Google Shape;927;p40">
                <a:extLst>
                  <a:ext uri="{FF2B5EF4-FFF2-40B4-BE49-F238E27FC236}">
                    <a16:creationId xmlns:a16="http://schemas.microsoft.com/office/drawing/2014/main" id="{DEBA6BC2-3A96-2538-3E14-BF6419399EE2}"/>
                  </a:ext>
                </a:extLst>
              </p:cNvPr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928" name="Google Shape;928;p40">
                <a:extLst>
                  <a:ext uri="{FF2B5EF4-FFF2-40B4-BE49-F238E27FC236}">
                    <a16:creationId xmlns:a16="http://schemas.microsoft.com/office/drawing/2014/main" id="{B8EB4A33-4775-CBEB-8AE2-2098FEBD0367}"/>
                  </a:ext>
                </a:extLst>
              </p:cNvPr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9" name="Google Shape;929;p40">
              <a:extLst>
                <a:ext uri="{FF2B5EF4-FFF2-40B4-BE49-F238E27FC236}">
                  <a16:creationId xmlns:a16="http://schemas.microsoft.com/office/drawing/2014/main" id="{AF3B7EFE-BC60-EF55-689B-FF3852CBCF93}"/>
                </a:ext>
              </a:extLst>
            </p:cNvPr>
            <p:cNvGrpSpPr/>
            <p:nvPr/>
          </p:nvGrpSpPr>
          <p:grpSpPr>
            <a:xfrm>
              <a:off x="-856882" y="656496"/>
              <a:ext cx="2430997" cy="185534"/>
              <a:chOff x="1748547" y="1392116"/>
              <a:chExt cx="5911958" cy="451312"/>
            </a:xfrm>
          </p:grpSpPr>
          <p:sp>
            <p:nvSpPr>
              <p:cNvPr id="930" name="Google Shape;930;p40">
                <a:extLst>
                  <a:ext uri="{FF2B5EF4-FFF2-40B4-BE49-F238E27FC236}">
                    <a16:creationId xmlns:a16="http://schemas.microsoft.com/office/drawing/2014/main" id="{86C890B3-CEE8-2C63-91A6-F53508CFB66D}"/>
                  </a:ext>
                </a:extLst>
              </p:cNvPr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931" name="Google Shape;931;p40">
                <a:extLst>
                  <a:ext uri="{FF2B5EF4-FFF2-40B4-BE49-F238E27FC236}">
                    <a16:creationId xmlns:a16="http://schemas.microsoft.com/office/drawing/2014/main" id="{A37356EA-D517-77E4-15EE-89EC62C03F6B}"/>
                  </a:ext>
                </a:extLst>
              </p:cNvPr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2" name="Google Shape;932;p40">
              <a:extLst>
                <a:ext uri="{FF2B5EF4-FFF2-40B4-BE49-F238E27FC236}">
                  <a16:creationId xmlns:a16="http://schemas.microsoft.com/office/drawing/2014/main" id="{7CCC362C-011B-A6EE-26B0-4B5CE1C9B8B8}"/>
                </a:ext>
              </a:extLst>
            </p:cNvPr>
            <p:cNvGrpSpPr/>
            <p:nvPr/>
          </p:nvGrpSpPr>
          <p:grpSpPr>
            <a:xfrm>
              <a:off x="-842187" y="1064790"/>
              <a:ext cx="3010303" cy="45661"/>
              <a:chOff x="1766900" y="2869225"/>
              <a:chExt cx="3737650" cy="56700"/>
            </a:xfrm>
          </p:grpSpPr>
          <p:cxnSp>
            <p:nvCxnSpPr>
              <p:cNvPr id="933" name="Google Shape;933;p40">
                <a:extLst>
                  <a:ext uri="{FF2B5EF4-FFF2-40B4-BE49-F238E27FC236}">
                    <a16:creationId xmlns:a16="http://schemas.microsoft.com/office/drawing/2014/main" id="{6DCBE966-8F37-EB9F-3228-F060269BAB9B}"/>
                  </a:ext>
                </a:extLst>
              </p:cNvPr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34" name="Google Shape;934;p40">
                <a:extLst>
                  <a:ext uri="{FF2B5EF4-FFF2-40B4-BE49-F238E27FC236}">
                    <a16:creationId xmlns:a16="http://schemas.microsoft.com/office/drawing/2014/main" id="{8BE16DFE-E839-965A-3DC1-C8C26C2AC701}"/>
                  </a:ext>
                </a:extLst>
              </p:cNvPr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5102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806" name="Google Shape;806;p38"/>
          <p:cNvSpPr txBox="1">
            <a:spLocks noGrp="1"/>
          </p:cNvSpPr>
          <p:nvPr>
            <p:ph type="subTitle" idx="4"/>
          </p:nvPr>
        </p:nvSpPr>
        <p:spPr>
          <a:xfrm>
            <a:off x="1024750" y="179616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sz="1600"/>
              <a:t>The Game</a:t>
            </a:r>
            <a:endParaRPr sz="1600"/>
          </a:p>
        </p:txBody>
      </p:sp>
      <p:sp>
        <p:nvSpPr>
          <p:cNvPr id="807" name="Google Shape;807;p38"/>
          <p:cNvSpPr txBox="1">
            <a:spLocks noGrp="1"/>
          </p:cNvSpPr>
          <p:nvPr>
            <p:ph type="subTitle" idx="5"/>
          </p:nvPr>
        </p:nvSpPr>
        <p:spPr>
          <a:xfrm>
            <a:off x="3419221" y="179616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sz="1600"/>
              <a:t>Uninformed Search</a:t>
            </a:r>
            <a:endParaRPr sz="1600"/>
          </a:p>
        </p:txBody>
      </p:sp>
      <p:sp>
        <p:nvSpPr>
          <p:cNvPr id="808" name="Google Shape;808;p38"/>
          <p:cNvSpPr txBox="1">
            <a:spLocks noGrp="1"/>
          </p:cNvSpPr>
          <p:nvPr>
            <p:ph type="subTitle" idx="1"/>
          </p:nvPr>
        </p:nvSpPr>
        <p:spPr>
          <a:xfrm>
            <a:off x="1024750" y="324168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pt-PT" sz="1600"/>
              <a:t>Single </a:t>
            </a:r>
            <a:r>
              <a:rPr lang="pt-PT" sz="1600" err="1"/>
              <a:t>Player</a:t>
            </a:r>
            <a:endParaRPr lang="pt-PT" sz="1600"/>
          </a:p>
        </p:txBody>
      </p:sp>
      <p:sp>
        <p:nvSpPr>
          <p:cNvPr id="809" name="Google Shape;809;p38"/>
          <p:cNvSpPr txBox="1">
            <a:spLocks noGrp="1"/>
          </p:cNvSpPr>
          <p:nvPr>
            <p:ph type="subTitle" idx="2"/>
          </p:nvPr>
        </p:nvSpPr>
        <p:spPr>
          <a:xfrm>
            <a:off x="3419224" y="324168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sz="1600"/>
              <a:t>LLMs</a:t>
            </a:r>
            <a:endParaRPr sz="1600"/>
          </a:p>
        </p:txBody>
      </p:sp>
      <p:sp>
        <p:nvSpPr>
          <p:cNvPr id="810" name="Google Shape;810;p38"/>
          <p:cNvSpPr txBox="1">
            <a:spLocks noGrp="1"/>
          </p:cNvSpPr>
          <p:nvPr>
            <p:ph type="subTitle" idx="3"/>
          </p:nvPr>
        </p:nvSpPr>
        <p:spPr>
          <a:xfrm>
            <a:off x="5813699" y="324168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Results</a:t>
            </a:r>
            <a:endParaRPr sz="1600"/>
          </a:p>
        </p:txBody>
      </p:sp>
      <p:sp>
        <p:nvSpPr>
          <p:cNvPr id="829" name="Google Shape;829;p38"/>
          <p:cNvSpPr txBox="1">
            <a:spLocks noGrp="1"/>
          </p:cNvSpPr>
          <p:nvPr>
            <p:ph type="subTitle" idx="6"/>
          </p:nvPr>
        </p:nvSpPr>
        <p:spPr>
          <a:xfrm>
            <a:off x="5813699" y="179616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sz="1600"/>
              <a:t>Informed Search</a:t>
            </a:r>
            <a:endParaRPr sz="1600"/>
          </a:p>
        </p:txBody>
      </p:sp>
      <p:sp>
        <p:nvSpPr>
          <p:cNvPr id="824" name="Google Shape;824;p38"/>
          <p:cNvSpPr txBox="1">
            <a:spLocks noGrp="1"/>
          </p:cNvSpPr>
          <p:nvPr>
            <p:ph type="title" idx="8"/>
          </p:nvPr>
        </p:nvSpPr>
        <p:spPr>
          <a:xfrm>
            <a:off x="1898549" y="2674700"/>
            <a:ext cx="5670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820" name="Google Shape;820;p38"/>
          <p:cNvSpPr txBox="1">
            <a:spLocks noGrp="1"/>
          </p:cNvSpPr>
          <p:nvPr>
            <p:ph type="title" idx="9"/>
          </p:nvPr>
        </p:nvSpPr>
        <p:spPr>
          <a:xfrm>
            <a:off x="4292974" y="1229151"/>
            <a:ext cx="5670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27" name="Google Shape;827;p38"/>
          <p:cNvSpPr txBox="1">
            <a:spLocks noGrp="1"/>
          </p:cNvSpPr>
          <p:nvPr>
            <p:ph type="title" idx="13"/>
          </p:nvPr>
        </p:nvSpPr>
        <p:spPr>
          <a:xfrm>
            <a:off x="4292974" y="2674699"/>
            <a:ext cx="5670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871" name="Google Shape;871;p38"/>
          <p:cNvSpPr txBox="1">
            <a:spLocks noGrp="1"/>
          </p:cNvSpPr>
          <p:nvPr>
            <p:ph type="title" idx="14"/>
          </p:nvPr>
        </p:nvSpPr>
        <p:spPr>
          <a:xfrm>
            <a:off x="6687449" y="1229152"/>
            <a:ext cx="567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72" name="Google Shape;872;p38"/>
          <p:cNvSpPr txBox="1">
            <a:spLocks noGrp="1"/>
          </p:cNvSpPr>
          <p:nvPr>
            <p:ph type="title" idx="15"/>
          </p:nvPr>
        </p:nvSpPr>
        <p:spPr>
          <a:xfrm>
            <a:off x="6687449" y="2674703"/>
            <a:ext cx="567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817" name="Google Shape;817;p38"/>
          <p:cNvSpPr txBox="1">
            <a:spLocks noGrp="1"/>
          </p:cNvSpPr>
          <p:nvPr>
            <p:ph type="title" idx="7"/>
          </p:nvPr>
        </p:nvSpPr>
        <p:spPr>
          <a:xfrm>
            <a:off x="1898499" y="1229150"/>
            <a:ext cx="5670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>
          <a:extLst>
            <a:ext uri="{FF2B5EF4-FFF2-40B4-BE49-F238E27FC236}">
              <a16:creationId xmlns:a16="http://schemas.microsoft.com/office/drawing/2014/main" id="{84D97CFB-72A2-211F-1351-17A3ADCB0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41">
            <a:extLst>
              <a:ext uri="{FF2B5EF4-FFF2-40B4-BE49-F238E27FC236}">
                <a16:creationId xmlns:a16="http://schemas.microsoft.com/office/drawing/2014/main" id="{4FBAB1EB-703D-A8B0-44AC-1063E86C13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09356" y="31843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Experience with LLMs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C4DF30-7851-8568-C5FD-EB061B683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593" y="159026"/>
            <a:ext cx="3696103" cy="89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76CB19-F93D-5A6C-3918-54717067B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427" y="1377709"/>
            <a:ext cx="5238573" cy="3667002"/>
          </a:xfrm>
          <a:prstGeom prst="rect">
            <a:avLst/>
          </a:prstGeom>
        </p:spPr>
      </p:pic>
      <p:sp>
        <p:nvSpPr>
          <p:cNvPr id="7" name="Google Shape;941;p41">
            <a:extLst>
              <a:ext uri="{FF2B5EF4-FFF2-40B4-BE49-F238E27FC236}">
                <a16:creationId xmlns:a16="http://schemas.microsoft.com/office/drawing/2014/main" id="{8401FCB6-9DE9-81FC-A629-12752DD52903}"/>
              </a:ext>
            </a:extLst>
          </p:cNvPr>
          <p:cNvSpPr txBox="1">
            <a:spLocks/>
          </p:cNvSpPr>
          <p:nvPr/>
        </p:nvSpPr>
        <p:spPr>
          <a:xfrm>
            <a:off x="5756119" y="1054185"/>
            <a:ext cx="2052061" cy="39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" b="1"/>
              <a:t>Zero shot attempt</a:t>
            </a:r>
          </a:p>
        </p:txBody>
      </p:sp>
      <p:sp>
        <p:nvSpPr>
          <p:cNvPr id="9" name="Google Shape;941;p41">
            <a:extLst>
              <a:ext uri="{FF2B5EF4-FFF2-40B4-BE49-F238E27FC236}">
                <a16:creationId xmlns:a16="http://schemas.microsoft.com/office/drawing/2014/main" id="{0AAD2073-5CC9-AD4C-C288-299AA34EA511}"/>
              </a:ext>
            </a:extLst>
          </p:cNvPr>
          <p:cNvSpPr txBox="1">
            <a:spLocks/>
          </p:cNvSpPr>
          <p:nvPr/>
        </p:nvSpPr>
        <p:spPr>
          <a:xfrm>
            <a:off x="191242" y="1134377"/>
            <a:ext cx="3635068" cy="3179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GB" sz="1400"/>
              <a:t>Zero shot attempt with FreeCell solitaire puzzle with 12 cards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sz="1400"/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/>
              <a:t>Only reasoning models successfully solved the puzzle (6/14 models)</a:t>
            </a:r>
          </a:p>
          <a:p>
            <a:pPr marL="152400" indent="0" algn="l"/>
            <a:endParaRPr lang="en-GB" sz="1400"/>
          </a:p>
          <a:p>
            <a:pPr marL="438150" indent="-285750" algn="l">
              <a:buFont typeface="Arial" panose="020B0604020202020204" pitchFamily="34" charset="0"/>
              <a:buChar char="•"/>
            </a:pPr>
            <a:r>
              <a:rPr lang="en-GB" sz="1400"/>
              <a:t>O3-Mini (smaller model) found most efficient solution (12 moves) in shortest time (20s)</a:t>
            </a:r>
          </a:p>
          <a:p>
            <a:pPr marL="152400" indent="0" algn="l"/>
            <a:endParaRPr lang="en-GB" sz="1400"/>
          </a:p>
          <a:p>
            <a:pPr marL="438150" indent="-285750" algn="l">
              <a:buFont typeface="Arial" panose="020B0604020202020204" pitchFamily="34" charset="0"/>
              <a:buChar char="•"/>
            </a:pPr>
            <a:r>
              <a:rPr lang="en-GB" sz="1400" b="0" i="0">
                <a:solidFill>
                  <a:schemeClr val="tx1"/>
                </a:solidFill>
                <a:effectLst/>
                <a:latin typeface="Barlow" pitchFamily="2" charset="77"/>
              </a:rPr>
              <a:t>LLMs are not reliable today for these tests (they struggle with more cards/complexity and cost more than traditional algorithms).</a:t>
            </a:r>
          </a:p>
          <a:p>
            <a:pPr marL="438150" indent="-285750" algn="l">
              <a:buFont typeface="Arial" panose="020B0604020202020204" pitchFamily="34" charset="0"/>
              <a:buChar char="•"/>
            </a:pPr>
            <a:endParaRPr lang="en-GB" sz="1400" b="0" i="0">
              <a:solidFill>
                <a:schemeClr val="tx1"/>
              </a:solidFill>
              <a:effectLst/>
              <a:latin typeface="Barlow" pitchFamily="2" charset="77"/>
            </a:endParaRPr>
          </a:p>
          <a:p>
            <a:pPr marL="438150" indent="-285750" algn="l"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  <a:latin typeface="Barlow" pitchFamily="2" charset="77"/>
              </a:rPr>
              <a:t>Prompt follows the good practices </a:t>
            </a:r>
            <a:r>
              <a:rPr lang="en-GB">
                <a:solidFill>
                  <a:schemeClr val="tx1"/>
                </a:solidFill>
                <a:latin typeface="Barlow" pitchFamily="2" charset="77"/>
              </a:rPr>
              <a:t>(goal, input format, return format, context)</a:t>
            </a:r>
            <a:endParaRPr lang="en-GB" b="0" i="0">
              <a:solidFill>
                <a:schemeClr val="tx1"/>
              </a:solidFill>
              <a:effectLst/>
              <a:latin typeface="Barlow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89436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>
          <a:extLst>
            <a:ext uri="{FF2B5EF4-FFF2-40B4-BE49-F238E27FC236}">
              <a16:creationId xmlns:a16="http://schemas.microsoft.com/office/drawing/2014/main" id="{C446ACF7-E1BD-BAC1-7D68-9626E66F7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41">
            <a:extLst>
              <a:ext uri="{FF2B5EF4-FFF2-40B4-BE49-F238E27FC236}">
                <a16:creationId xmlns:a16="http://schemas.microsoft.com/office/drawing/2014/main" id="{E2C406E0-BB14-1564-0FAB-A6742570D4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7160" y="34297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Designing a </a:t>
            </a:r>
            <a:r>
              <a:rPr lang="en" err="1"/>
              <a:t>Freecell</a:t>
            </a:r>
            <a:r>
              <a:rPr lang="en"/>
              <a:t> LLM Agent</a:t>
            </a:r>
          </a:p>
        </p:txBody>
      </p:sp>
      <p:sp>
        <p:nvSpPr>
          <p:cNvPr id="2" name="Google Shape;941;p41">
            <a:extLst>
              <a:ext uri="{FF2B5EF4-FFF2-40B4-BE49-F238E27FC236}">
                <a16:creationId xmlns:a16="http://schemas.microsoft.com/office/drawing/2014/main" id="{7FB45318-4438-70F9-0518-A662E98F462A}"/>
              </a:ext>
            </a:extLst>
          </p:cNvPr>
          <p:cNvSpPr txBox="1">
            <a:spLocks/>
          </p:cNvSpPr>
          <p:nvPr/>
        </p:nvSpPr>
        <p:spPr>
          <a:xfrm>
            <a:off x="109997" y="2940518"/>
            <a:ext cx="5905184" cy="151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GB" sz="1400"/>
              <a:t>Getting valid moves and board state (</a:t>
            </a:r>
            <a:r>
              <a:rPr lang="en-GB" sz="1400" err="1"/>
              <a:t>Get_Valid_Move</a:t>
            </a:r>
            <a:r>
              <a:rPr lang="en-GB" sz="1400"/>
              <a:t>(), </a:t>
            </a:r>
            <a:r>
              <a:rPr lang="en-GB" sz="1400" err="1"/>
              <a:t>Make_move</a:t>
            </a:r>
            <a:r>
              <a:rPr lang="en-GB" sz="1400"/>
              <a:t>())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/>
              <a:t>Executing moves and suggesting hints (</a:t>
            </a:r>
            <a:r>
              <a:rPr lang="en-GB" sz="1400" err="1"/>
              <a:t>Get_Hints</a:t>
            </a:r>
            <a:r>
              <a:rPr lang="en-GB" sz="1400"/>
              <a:t>())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/>
              <a:t> Finding complete solution paths (</a:t>
            </a:r>
            <a:r>
              <a:rPr lang="en-GB" sz="1400" err="1"/>
              <a:t>Solve_Game</a:t>
            </a:r>
            <a:r>
              <a:rPr lang="en-GB" sz="1400"/>
              <a:t>())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/>
              <a:t>Supporting voice interaction</a:t>
            </a:r>
            <a:endParaRPr lang="en-GB" sz="1400" b="0" i="0">
              <a:solidFill>
                <a:schemeClr val="tx1"/>
              </a:solidFill>
              <a:effectLst/>
              <a:latin typeface="Barlow" pitchFamily="2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C0B00-29A8-F4BC-2E79-C892C23AD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680" y="1018472"/>
            <a:ext cx="3502320" cy="3469672"/>
          </a:xfrm>
          <a:prstGeom prst="rect">
            <a:avLst/>
          </a:prstGeom>
        </p:spPr>
      </p:pic>
      <p:sp>
        <p:nvSpPr>
          <p:cNvPr id="12" name="Google Shape;941;p41">
            <a:extLst>
              <a:ext uri="{FF2B5EF4-FFF2-40B4-BE49-F238E27FC236}">
                <a16:creationId xmlns:a16="http://schemas.microsoft.com/office/drawing/2014/main" id="{B4DC52F5-2353-592E-CAB9-2631A11A24CB}"/>
              </a:ext>
            </a:extLst>
          </p:cNvPr>
          <p:cNvSpPr txBox="1">
            <a:spLocks/>
          </p:cNvSpPr>
          <p:nvPr/>
        </p:nvSpPr>
        <p:spPr>
          <a:xfrm>
            <a:off x="278295" y="1168396"/>
            <a:ext cx="5568589" cy="1519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52400" indent="0"/>
            <a:r>
              <a:rPr lang="en-GB" sz="1400"/>
              <a:t>A </a:t>
            </a:r>
            <a:r>
              <a:rPr lang="en-GB" sz="1400" b="1"/>
              <a:t>customized prompt</a:t>
            </a:r>
            <a:r>
              <a:rPr lang="en-GB" sz="1400"/>
              <a:t> for the LLM to be friendly, funny, and educational if necessary. </a:t>
            </a:r>
          </a:p>
          <a:p>
            <a:pPr marL="152400" indent="0"/>
            <a:endParaRPr lang="en-GB" sz="1400"/>
          </a:p>
          <a:p>
            <a:pPr marL="152400" indent="0"/>
            <a:r>
              <a:rPr lang="en-GB" sz="1400"/>
              <a:t>The LLM will have access to </a:t>
            </a:r>
            <a:r>
              <a:rPr lang="en-GB" sz="1400" b="1"/>
              <a:t>various functions </a:t>
            </a:r>
            <a:r>
              <a:rPr lang="en-GB" sz="1400"/>
              <a:t>that it can call to have full knowledge of the board’s state and make informed and legal choices.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sz="1400" b="0" i="0">
              <a:solidFill>
                <a:schemeClr val="tx1"/>
              </a:solidFill>
              <a:effectLst/>
              <a:latin typeface="Barlow" pitchFamily="2" charset="77"/>
            </a:endParaRPr>
          </a:p>
        </p:txBody>
      </p:sp>
      <p:sp>
        <p:nvSpPr>
          <p:cNvPr id="13" name="Google Shape;941;p41">
            <a:extLst>
              <a:ext uri="{FF2B5EF4-FFF2-40B4-BE49-F238E27FC236}">
                <a16:creationId xmlns:a16="http://schemas.microsoft.com/office/drawing/2014/main" id="{2CACE5E1-BFC0-EEFD-21B5-51E725392FF0}"/>
              </a:ext>
            </a:extLst>
          </p:cNvPr>
          <p:cNvSpPr txBox="1">
            <a:spLocks/>
          </p:cNvSpPr>
          <p:nvPr/>
        </p:nvSpPr>
        <p:spPr>
          <a:xfrm>
            <a:off x="0" y="2634435"/>
            <a:ext cx="5512931" cy="306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52400" indent="0" algn="l"/>
            <a:r>
              <a:rPr lang="en-GB" sz="1400" b="1"/>
              <a:t>Function-Based Game Understanding</a:t>
            </a:r>
            <a:endParaRPr lang="en-GB" sz="1400" b="1" i="0">
              <a:solidFill>
                <a:schemeClr val="tx1"/>
              </a:solidFill>
              <a:effectLst/>
              <a:latin typeface="Barlow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57719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>
          <a:extLst>
            <a:ext uri="{FF2B5EF4-FFF2-40B4-BE49-F238E27FC236}">
              <a16:creationId xmlns:a16="http://schemas.microsoft.com/office/drawing/2014/main" id="{CD8AF234-BE84-234D-1C2E-3D317FA29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41">
            <a:extLst>
              <a:ext uri="{FF2B5EF4-FFF2-40B4-BE49-F238E27FC236}">
                <a16:creationId xmlns:a16="http://schemas.microsoft.com/office/drawing/2014/main" id="{D690B72E-9B78-C0E3-E6B3-B4474E2A43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Looking Back and Ahead</a:t>
            </a:r>
            <a:endParaRPr/>
          </a:p>
        </p:txBody>
      </p:sp>
      <p:sp>
        <p:nvSpPr>
          <p:cNvPr id="941" name="Google Shape;941;p41">
            <a:extLst>
              <a:ext uri="{FF2B5EF4-FFF2-40B4-BE49-F238E27FC236}">
                <a16:creationId xmlns:a16="http://schemas.microsoft.com/office/drawing/2014/main" id="{C1F75E2C-D079-307D-8063-57439347734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138338" y="1200714"/>
            <a:ext cx="3285662" cy="30934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50000"/>
              </a:lnSpc>
              <a:buSzPct val="100000"/>
            </a:pPr>
            <a:r>
              <a:rPr lang="pt-PT" sz="1600" err="1"/>
              <a:t>Test</a:t>
            </a:r>
            <a:r>
              <a:rPr lang="pt-PT" sz="1600"/>
              <a:t> </a:t>
            </a:r>
            <a:r>
              <a:rPr lang="pt-PT" sz="1600" err="1"/>
              <a:t>with</a:t>
            </a:r>
            <a:r>
              <a:rPr lang="pt-PT" sz="1600"/>
              <a:t> more </a:t>
            </a:r>
            <a:r>
              <a:rPr lang="pt-PT" sz="1600" b="1" err="1"/>
              <a:t>powerfull</a:t>
            </a:r>
            <a:r>
              <a:rPr lang="pt-PT" sz="1600" b="1"/>
              <a:t> </a:t>
            </a:r>
            <a:r>
              <a:rPr lang="pt-PT" sz="1600" b="1" err="1"/>
              <a:t>computers</a:t>
            </a:r>
            <a:r>
              <a:rPr lang="pt-PT" sz="1600"/>
              <a:t>, more </a:t>
            </a:r>
            <a:r>
              <a:rPr lang="pt-PT" sz="1600" err="1"/>
              <a:t>states</a:t>
            </a:r>
            <a:r>
              <a:rPr lang="pt-PT" sz="1600"/>
              <a:t> </a:t>
            </a:r>
            <a:r>
              <a:rPr lang="pt-PT" sz="1600" err="1"/>
              <a:t>and</a:t>
            </a:r>
            <a:r>
              <a:rPr lang="pt-PT" sz="1600"/>
              <a:t> </a:t>
            </a:r>
            <a:r>
              <a:rPr lang="pt-PT" sz="1600" err="1"/>
              <a:t>depth</a:t>
            </a:r>
            <a:endParaRPr lang="pt-PT" sz="1600"/>
          </a:p>
          <a:p>
            <a:pPr marL="0" indent="0" algn="ctr">
              <a:lnSpc>
                <a:spcPct val="150000"/>
              </a:lnSpc>
              <a:buSzPct val="100000"/>
            </a:pPr>
            <a:endParaRPr lang="pt-PT" sz="1600"/>
          </a:p>
          <a:p>
            <a:pPr marL="0" indent="0" algn="ctr">
              <a:lnSpc>
                <a:spcPct val="150000"/>
              </a:lnSpc>
              <a:buSzPct val="100000"/>
            </a:pPr>
            <a:r>
              <a:rPr lang="pt-PT" sz="1600"/>
              <a:t>Look </a:t>
            </a:r>
            <a:r>
              <a:rPr lang="pt-PT" sz="1600" err="1"/>
              <a:t>into</a:t>
            </a:r>
            <a:r>
              <a:rPr lang="pt-PT" sz="1600"/>
              <a:t> </a:t>
            </a:r>
            <a:r>
              <a:rPr lang="pt-PT" sz="1600" err="1"/>
              <a:t>aplying</a:t>
            </a:r>
            <a:r>
              <a:rPr lang="pt-PT" sz="1600"/>
              <a:t> </a:t>
            </a:r>
            <a:r>
              <a:rPr lang="pt-PT" sz="1600" err="1"/>
              <a:t>these</a:t>
            </a:r>
            <a:r>
              <a:rPr lang="pt-PT" sz="1600"/>
              <a:t> </a:t>
            </a:r>
            <a:r>
              <a:rPr lang="pt-PT" sz="1600" err="1"/>
              <a:t>algorithms</a:t>
            </a:r>
            <a:r>
              <a:rPr lang="pt-PT" sz="1600"/>
              <a:t> to </a:t>
            </a:r>
            <a:r>
              <a:rPr lang="pt-PT" sz="1600" err="1"/>
              <a:t>other</a:t>
            </a:r>
            <a:r>
              <a:rPr lang="pt-PT" sz="1600"/>
              <a:t> </a:t>
            </a:r>
            <a:r>
              <a:rPr lang="pt-PT" sz="1600" b="1" err="1"/>
              <a:t>solitaire</a:t>
            </a:r>
            <a:r>
              <a:rPr lang="pt-PT" sz="1600" b="1"/>
              <a:t> </a:t>
            </a:r>
            <a:r>
              <a:rPr lang="pt-PT" sz="1600" b="1" err="1"/>
              <a:t>types</a:t>
            </a:r>
            <a:endParaRPr lang="pt-PT" sz="1600" b="1"/>
          </a:p>
          <a:p>
            <a:pPr marL="0" indent="0" algn="ctr">
              <a:lnSpc>
                <a:spcPct val="150000"/>
              </a:lnSpc>
              <a:buSzPct val="100000"/>
            </a:pPr>
            <a:endParaRPr lang="pt-PT" sz="1600"/>
          </a:p>
          <a:p>
            <a:pPr marL="0" indent="0" algn="ctr">
              <a:lnSpc>
                <a:spcPct val="150000"/>
              </a:lnSpc>
              <a:buSzPct val="100000"/>
            </a:pPr>
            <a:r>
              <a:rPr lang="pt-PT" sz="1600" err="1"/>
              <a:t>Possibly</a:t>
            </a:r>
            <a:r>
              <a:rPr lang="pt-PT" sz="1600"/>
              <a:t> </a:t>
            </a:r>
            <a:r>
              <a:rPr lang="pt-PT" sz="1600" err="1"/>
              <a:t>transforming</a:t>
            </a:r>
            <a:r>
              <a:rPr lang="pt-PT" sz="1600"/>
              <a:t> </a:t>
            </a:r>
            <a:r>
              <a:rPr lang="pt-PT" sz="1600" err="1"/>
              <a:t>this</a:t>
            </a:r>
            <a:r>
              <a:rPr lang="pt-PT" sz="1600"/>
              <a:t> game </a:t>
            </a:r>
            <a:r>
              <a:rPr lang="pt-PT" sz="1600" err="1"/>
              <a:t>into</a:t>
            </a:r>
            <a:r>
              <a:rPr lang="pt-PT" sz="1600"/>
              <a:t> </a:t>
            </a:r>
            <a:r>
              <a:rPr lang="pt-PT" sz="1600" err="1"/>
              <a:t>an</a:t>
            </a:r>
            <a:r>
              <a:rPr lang="pt-PT" sz="1600"/>
              <a:t> </a:t>
            </a:r>
            <a:r>
              <a:rPr lang="pt-PT" sz="1600" b="1" err="1"/>
              <a:t>optimization</a:t>
            </a:r>
            <a:r>
              <a:rPr lang="pt-PT" sz="1600" b="1"/>
              <a:t> </a:t>
            </a:r>
            <a:r>
              <a:rPr lang="pt-PT" sz="1600" b="1" err="1"/>
              <a:t>problem</a:t>
            </a:r>
            <a:endParaRPr lang="pt-PT" sz="1600" b="1"/>
          </a:p>
        </p:txBody>
      </p:sp>
      <p:sp>
        <p:nvSpPr>
          <p:cNvPr id="2" name="Google Shape;941;p41">
            <a:extLst>
              <a:ext uri="{FF2B5EF4-FFF2-40B4-BE49-F238E27FC236}">
                <a16:creationId xmlns:a16="http://schemas.microsoft.com/office/drawing/2014/main" id="{69DA57E5-91DE-355D-C5AB-AE4FBE97E8A6}"/>
              </a:ext>
            </a:extLst>
          </p:cNvPr>
          <p:cNvSpPr txBox="1">
            <a:spLocks/>
          </p:cNvSpPr>
          <p:nvPr/>
        </p:nvSpPr>
        <p:spPr>
          <a:xfrm>
            <a:off x="612551" y="1200714"/>
            <a:ext cx="3285662" cy="309347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lnSpc>
                <a:spcPct val="150000"/>
              </a:lnSpc>
              <a:buSzPct val="100000"/>
            </a:pPr>
            <a:r>
              <a:rPr lang="pt-PT" sz="1600" err="1"/>
              <a:t>Uniformed</a:t>
            </a:r>
            <a:r>
              <a:rPr lang="pt-PT" sz="1600"/>
              <a:t> </a:t>
            </a:r>
            <a:r>
              <a:rPr lang="pt-PT" sz="1600" err="1"/>
              <a:t>search</a:t>
            </a:r>
            <a:r>
              <a:rPr lang="pt-PT" sz="1600"/>
              <a:t> </a:t>
            </a:r>
            <a:r>
              <a:rPr lang="pt-PT" sz="1600" err="1"/>
              <a:t>methods</a:t>
            </a:r>
            <a:r>
              <a:rPr lang="pt-PT" sz="1600"/>
              <a:t> can </a:t>
            </a:r>
            <a:r>
              <a:rPr lang="pt-PT" sz="1600" b="1" err="1"/>
              <a:t>be</a:t>
            </a:r>
            <a:r>
              <a:rPr lang="pt-PT" sz="1600" b="1"/>
              <a:t> </a:t>
            </a:r>
            <a:r>
              <a:rPr lang="pt-PT" sz="1600" b="1" err="1"/>
              <a:t>very</a:t>
            </a:r>
            <a:r>
              <a:rPr lang="pt-PT" sz="1600" b="1"/>
              <a:t> </a:t>
            </a:r>
            <a:r>
              <a:rPr lang="pt-PT" sz="1600" b="1" err="1"/>
              <a:t>limiting</a:t>
            </a:r>
            <a:endParaRPr lang="pt-PT" sz="1600" b="1"/>
          </a:p>
          <a:p>
            <a:pPr marL="0" indent="0" algn="ctr">
              <a:lnSpc>
                <a:spcPct val="150000"/>
              </a:lnSpc>
              <a:buSzPct val="100000"/>
            </a:pPr>
            <a:endParaRPr lang="pt-PT" sz="1600"/>
          </a:p>
          <a:p>
            <a:pPr marL="0" indent="0" algn="ctr">
              <a:lnSpc>
                <a:spcPct val="150000"/>
              </a:lnSpc>
              <a:buSzPct val="100000"/>
            </a:pPr>
            <a:r>
              <a:rPr lang="pt-PT" sz="1600" err="1"/>
              <a:t>The</a:t>
            </a:r>
            <a:r>
              <a:rPr lang="pt-PT" sz="1600"/>
              <a:t> </a:t>
            </a:r>
            <a:r>
              <a:rPr lang="pt-PT" sz="1600" err="1"/>
              <a:t>Heuristic</a:t>
            </a:r>
            <a:r>
              <a:rPr lang="pt-PT" sz="1600"/>
              <a:t> </a:t>
            </a:r>
            <a:r>
              <a:rPr lang="pt-PT" sz="1600" err="1"/>
              <a:t>choice</a:t>
            </a:r>
            <a:r>
              <a:rPr lang="pt-PT" sz="1600"/>
              <a:t> </a:t>
            </a:r>
            <a:r>
              <a:rPr lang="pt-PT" sz="1600" err="1"/>
              <a:t>has</a:t>
            </a:r>
            <a:r>
              <a:rPr lang="pt-PT" sz="1600"/>
              <a:t> a </a:t>
            </a:r>
            <a:r>
              <a:rPr lang="pt-PT" sz="1600" b="1" err="1"/>
              <a:t>great</a:t>
            </a:r>
            <a:r>
              <a:rPr lang="pt-PT" sz="1600" b="1"/>
              <a:t> </a:t>
            </a:r>
            <a:r>
              <a:rPr lang="pt-PT" sz="1600" b="1" err="1"/>
              <a:t>impact</a:t>
            </a:r>
            <a:r>
              <a:rPr lang="pt-PT" sz="1600"/>
              <a:t> in </a:t>
            </a:r>
            <a:r>
              <a:rPr lang="pt-PT" sz="1600" err="1"/>
              <a:t>both</a:t>
            </a:r>
            <a:r>
              <a:rPr lang="pt-PT" sz="1600"/>
              <a:t> </a:t>
            </a:r>
            <a:r>
              <a:rPr lang="pt-PT" sz="1600" err="1"/>
              <a:t>the</a:t>
            </a:r>
            <a:r>
              <a:rPr lang="pt-PT" sz="1600"/>
              <a:t> </a:t>
            </a:r>
            <a:r>
              <a:rPr lang="pt-PT" sz="1600" err="1"/>
              <a:t>solution</a:t>
            </a:r>
            <a:r>
              <a:rPr lang="pt-PT" sz="1600"/>
              <a:t> </a:t>
            </a:r>
            <a:r>
              <a:rPr lang="pt-PT" sz="1600" err="1"/>
              <a:t>and</a:t>
            </a:r>
            <a:r>
              <a:rPr lang="pt-PT" sz="1600"/>
              <a:t> </a:t>
            </a:r>
            <a:r>
              <a:rPr lang="pt-PT" sz="1600" err="1"/>
              <a:t>capabilities</a:t>
            </a:r>
            <a:r>
              <a:rPr lang="pt-PT" sz="1600"/>
              <a:t> </a:t>
            </a:r>
            <a:r>
              <a:rPr lang="pt-PT" sz="1600" err="1"/>
              <a:t>of</a:t>
            </a:r>
            <a:r>
              <a:rPr lang="pt-PT" sz="1600"/>
              <a:t> </a:t>
            </a:r>
            <a:r>
              <a:rPr lang="pt-PT" sz="1600" err="1"/>
              <a:t>the</a:t>
            </a:r>
            <a:r>
              <a:rPr lang="pt-PT" sz="1600"/>
              <a:t> </a:t>
            </a:r>
            <a:r>
              <a:rPr lang="pt-PT" sz="1600" err="1"/>
              <a:t>algorithm</a:t>
            </a:r>
            <a:endParaRPr lang="pt-PT" sz="1600"/>
          </a:p>
          <a:p>
            <a:pPr marL="0" indent="0" algn="ctr">
              <a:lnSpc>
                <a:spcPct val="150000"/>
              </a:lnSpc>
              <a:buSzPct val="100000"/>
            </a:pPr>
            <a:endParaRPr lang="pt-PT" sz="1600"/>
          </a:p>
          <a:p>
            <a:pPr marL="0" indent="0" algn="ctr">
              <a:lnSpc>
                <a:spcPct val="150000"/>
              </a:lnSpc>
              <a:buSzPct val="100000"/>
            </a:pPr>
            <a:endParaRPr lang="pt-PT" sz="1600"/>
          </a:p>
          <a:p>
            <a:pPr marL="0" indent="0" algn="ctr">
              <a:lnSpc>
                <a:spcPct val="150000"/>
              </a:lnSpc>
              <a:buSzPct val="100000"/>
            </a:pPr>
            <a:endParaRPr lang="pt-PT" sz="1600"/>
          </a:p>
          <a:p>
            <a:pPr marL="0" indent="0" algn="ctr">
              <a:lnSpc>
                <a:spcPct val="150000"/>
              </a:lnSpc>
              <a:buSzPct val="100000"/>
            </a:pPr>
            <a:endParaRPr lang="pt-PT" sz="160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60AEEFC-D8B5-252E-6E08-8EF9548A6FBB}"/>
              </a:ext>
            </a:extLst>
          </p:cNvPr>
          <p:cNvSpPr/>
          <p:nvPr/>
        </p:nvSpPr>
        <p:spPr>
          <a:xfrm>
            <a:off x="3421625" y="3830193"/>
            <a:ext cx="690225" cy="8493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D76F4C8-1D3D-6361-5BCD-95C2C9D93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558" y="3849165"/>
            <a:ext cx="849310" cy="84931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598FBB20-E2C5-DB38-9739-1665B4E141BB}"/>
              </a:ext>
            </a:extLst>
          </p:cNvPr>
          <p:cNvSpPr/>
          <p:nvPr/>
        </p:nvSpPr>
        <p:spPr>
          <a:xfrm>
            <a:off x="8078887" y="776059"/>
            <a:ext cx="690225" cy="8493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54E7192-8D75-BA78-D42F-B0BD4E25E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816" y="776059"/>
            <a:ext cx="849310" cy="84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702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70"/>
          <p:cNvSpPr txBox="1">
            <a:spLocks noGrp="1"/>
          </p:cNvSpPr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788" name="Google Shape;1788;p70"/>
          <p:cNvSpPr txBox="1">
            <a:spLocks noGrp="1"/>
          </p:cNvSpPr>
          <p:nvPr>
            <p:ph type="subTitle" idx="1"/>
          </p:nvPr>
        </p:nvSpPr>
        <p:spPr>
          <a:xfrm>
            <a:off x="2347900" y="15718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Do you have any questions?</a:t>
            </a:r>
            <a:endParaRPr b="1"/>
          </a:p>
        </p:txBody>
      </p:sp>
      <p:grpSp>
        <p:nvGrpSpPr>
          <p:cNvPr id="1796" name="Google Shape;1796;p70"/>
          <p:cNvGrpSpPr/>
          <p:nvPr/>
        </p:nvGrpSpPr>
        <p:grpSpPr>
          <a:xfrm rot="10800000">
            <a:off x="7071425" y="3622502"/>
            <a:ext cx="3296400" cy="703085"/>
            <a:chOff x="-12" y="3628590"/>
            <a:chExt cx="3296400" cy="703085"/>
          </a:xfrm>
        </p:grpSpPr>
        <p:grpSp>
          <p:nvGrpSpPr>
            <p:cNvPr id="1797" name="Google Shape;1797;p70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1798" name="Google Shape;1798;p70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799" name="Google Shape;1799;p70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00" name="Google Shape;1800;p70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1801" name="Google Shape;1801;p70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802" name="Google Shape;1802;p70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03" name="Google Shape;1803;p70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1804" name="Google Shape;1804;p70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805" name="Google Shape;1805;p70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06" name="Google Shape;1806;p70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1807" name="Google Shape;1807;p70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08" name="Google Shape;1808;p70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09" name="Google Shape;1809;p70"/>
          <p:cNvGrpSpPr/>
          <p:nvPr/>
        </p:nvGrpSpPr>
        <p:grpSpPr>
          <a:xfrm flipH="1">
            <a:off x="-2474399" y="1300215"/>
            <a:ext cx="4555892" cy="541915"/>
            <a:chOff x="5950034" y="3380465"/>
            <a:chExt cx="4555892" cy="541915"/>
          </a:xfrm>
        </p:grpSpPr>
        <p:grpSp>
          <p:nvGrpSpPr>
            <p:cNvPr id="1810" name="Google Shape;1810;p70"/>
            <p:cNvGrpSpPr/>
            <p:nvPr/>
          </p:nvGrpSpPr>
          <p:grpSpPr>
            <a:xfrm rot="10800000">
              <a:off x="5950034" y="3380473"/>
              <a:ext cx="2877996" cy="223763"/>
              <a:chOff x="1748550" y="2064750"/>
              <a:chExt cx="3573375" cy="277863"/>
            </a:xfrm>
          </p:grpSpPr>
          <p:sp>
            <p:nvSpPr>
              <p:cNvPr id="1811" name="Google Shape;1811;p70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812" name="Google Shape;1812;p70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13" name="Google Shape;1813;p70"/>
            <p:cNvGrpSpPr/>
            <p:nvPr/>
          </p:nvGrpSpPr>
          <p:grpSpPr>
            <a:xfrm rot="10800000">
              <a:off x="6396949" y="3536010"/>
              <a:ext cx="2430997" cy="185534"/>
              <a:chOff x="1748547" y="1392116"/>
              <a:chExt cx="5911958" cy="451312"/>
            </a:xfrm>
          </p:grpSpPr>
          <p:sp>
            <p:nvSpPr>
              <p:cNvPr id="1814" name="Google Shape;1814;p70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815" name="Google Shape;1815;p70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16" name="Google Shape;1816;p70"/>
            <p:cNvGrpSpPr/>
            <p:nvPr/>
          </p:nvGrpSpPr>
          <p:grpSpPr>
            <a:xfrm rot="10800000">
              <a:off x="6906834" y="3876719"/>
              <a:ext cx="3140396" cy="45661"/>
              <a:chOff x="234768" y="1449263"/>
              <a:chExt cx="3899175" cy="56700"/>
            </a:xfrm>
          </p:grpSpPr>
          <p:cxnSp>
            <p:nvCxnSpPr>
              <p:cNvPr id="1817" name="Google Shape;1817;p70"/>
              <p:cNvCxnSpPr/>
              <p:nvPr/>
            </p:nvCxnSpPr>
            <p:spPr>
              <a:xfrm>
                <a:off x="234768" y="1477625"/>
                <a:ext cx="3846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18" name="Google Shape;1818;p70"/>
              <p:cNvSpPr/>
              <p:nvPr/>
            </p:nvSpPr>
            <p:spPr>
              <a:xfrm>
                <a:off x="4077243" y="1449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19" name="Google Shape;1819;p70"/>
            <p:cNvGrpSpPr/>
            <p:nvPr/>
          </p:nvGrpSpPr>
          <p:grpSpPr>
            <a:xfrm flipH="1">
              <a:off x="7495622" y="3380465"/>
              <a:ext cx="3010303" cy="45661"/>
              <a:chOff x="1766900" y="2869225"/>
              <a:chExt cx="3737650" cy="56700"/>
            </a:xfrm>
          </p:grpSpPr>
          <p:cxnSp>
            <p:nvCxnSpPr>
              <p:cNvPr id="1820" name="Google Shape;1820;p70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21" name="Google Shape;1821;p70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758;p36">
            <a:extLst>
              <a:ext uri="{FF2B5EF4-FFF2-40B4-BE49-F238E27FC236}">
                <a16:creationId xmlns:a16="http://schemas.microsoft.com/office/drawing/2014/main" id="{03BF68D7-639B-52FE-6FC9-B462241CB690}"/>
              </a:ext>
            </a:extLst>
          </p:cNvPr>
          <p:cNvSpPr txBox="1">
            <a:spLocks/>
          </p:cNvSpPr>
          <p:nvPr/>
        </p:nvSpPr>
        <p:spPr>
          <a:xfrm>
            <a:off x="1394200" y="2535595"/>
            <a:ext cx="6355500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Barlow"/>
              <a:buNone/>
              <a:defRPr sz="15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pt-PT"/>
              <a:t>João Soares up202105364</a:t>
            </a:r>
          </a:p>
          <a:p>
            <a:pPr marL="0" indent="0"/>
            <a:r>
              <a:rPr lang="pt-PT"/>
              <a:t>João Vieira up202107689</a:t>
            </a:r>
          </a:p>
          <a:p>
            <a:pPr marL="0" indent="0"/>
            <a:r>
              <a:rPr lang="pt-PT"/>
              <a:t>Martim Lousado up202104630</a:t>
            </a:r>
          </a:p>
        </p:txBody>
      </p:sp>
      <p:pic>
        <p:nvPicPr>
          <p:cNvPr id="4" name="Imagem 3" descr="Uma imagem com captura de ecrã, preto, Tipo de letra, Gráficos&#10;&#10;Os conteúdos gerados por IA poderão estar incorretos.">
            <a:extLst>
              <a:ext uri="{FF2B5EF4-FFF2-40B4-BE49-F238E27FC236}">
                <a16:creationId xmlns:a16="http://schemas.microsoft.com/office/drawing/2014/main" id="{59B76E02-4B79-4FDC-7C0D-ADD82299F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00" y="3301370"/>
            <a:ext cx="3810000" cy="15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>
          <a:extLst>
            <a:ext uri="{FF2B5EF4-FFF2-40B4-BE49-F238E27FC236}">
              <a16:creationId xmlns:a16="http://schemas.microsoft.com/office/drawing/2014/main" id="{C59CF6C0-6249-B30A-3545-F36B5075E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40">
            <a:extLst>
              <a:ext uri="{FF2B5EF4-FFF2-40B4-BE49-F238E27FC236}">
                <a16:creationId xmlns:a16="http://schemas.microsoft.com/office/drawing/2014/main" id="{DE9C1DB0-76D3-5225-53A2-D2BE82A197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5025" y="1564950"/>
            <a:ext cx="41583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err="1"/>
              <a:t>Results</a:t>
            </a:r>
          </a:p>
        </p:txBody>
      </p:sp>
      <p:sp>
        <p:nvSpPr>
          <p:cNvPr id="915" name="Google Shape;915;p40">
            <a:extLst>
              <a:ext uri="{FF2B5EF4-FFF2-40B4-BE49-F238E27FC236}">
                <a16:creationId xmlns:a16="http://schemas.microsoft.com/office/drawing/2014/main" id="{988AB8A9-8802-0C79-FDEF-B56CF6A4543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50075" y="1564950"/>
            <a:ext cx="9690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916" name="Google Shape;916;p40">
            <a:extLst>
              <a:ext uri="{FF2B5EF4-FFF2-40B4-BE49-F238E27FC236}">
                <a16:creationId xmlns:a16="http://schemas.microsoft.com/office/drawing/2014/main" id="{2044730C-8FFE-5840-9A23-3C433C5D689A}"/>
              </a:ext>
            </a:extLst>
          </p:cNvPr>
          <p:cNvGrpSpPr/>
          <p:nvPr/>
        </p:nvGrpSpPr>
        <p:grpSpPr>
          <a:xfrm flipH="1">
            <a:off x="6775879" y="3868746"/>
            <a:ext cx="3599787" cy="1044104"/>
            <a:chOff x="-1431671" y="656496"/>
            <a:chExt cx="3599787" cy="1044104"/>
          </a:xfrm>
        </p:grpSpPr>
        <p:grpSp>
          <p:nvGrpSpPr>
            <p:cNvPr id="917" name="Google Shape;917;p40">
              <a:extLst>
                <a:ext uri="{FF2B5EF4-FFF2-40B4-BE49-F238E27FC236}">
                  <a16:creationId xmlns:a16="http://schemas.microsoft.com/office/drawing/2014/main" id="{0589F3C3-DADA-3FE9-9FD7-2B41CF5AE906}"/>
                </a:ext>
              </a:extLst>
            </p:cNvPr>
            <p:cNvGrpSpPr/>
            <p:nvPr/>
          </p:nvGrpSpPr>
          <p:grpSpPr>
            <a:xfrm>
              <a:off x="-368508" y="1432892"/>
              <a:ext cx="1567047" cy="45661"/>
              <a:chOff x="1754675" y="2661275"/>
              <a:chExt cx="1945675" cy="56700"/>
            </a:xfrm>
          </p:grpSpPr>
          <p:cxnSp>
            <p:nvCxnSpPr>
              <p:cNvPr id="918" name="Google Shape;918;p40">
                <a:extLst>
                  <a:ext uri="{FF2B5EF4-FFF2-40B4-BE49-F238E27FC236}">
                    <a16:creationId xmlns:a16="http://schemas.microsoft.com/office/drawing/2014/main" id="{18ACE39A-DFD9-236D-FBDA-FBAD64FD169F}"/>
                  </a:ext>
                </a:extLst>
              </p:cNvPr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19" name="Google Shape;919;p40">
                <a:extLst>
                  <a:ext uri="{FF2B5EF4-FFF2-40B4-BE49-F238E27FC236}">
                    <a16:creationId xmlns:a16="http://schemas.microsoft.com/office/drawing/2014/main" id="{54619A49-662C-B4DA-1A7B-5EE35687F172}"/>
                  </a:ext>
                </a:extLst>
              </p:cNvPr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0" name="Google Shape;920;p40">
              <a:extLst>
                <a:ext uri="{FF2B5EF4-FFF2-40B4-BE49-F238E27FC236}">
                  <a16:creationId xmlns:a16="http://schemas.microsoft.com/office/drawing/2014/main" id="{BD08F79D-972A-1518-B05B-AF6152F26001}"/>
                </a:ext>
              </a:extLst>
            </p:cNvPr>
            <p:cNvGrpSpPr/>
            <p:nvPr/>
          </p:nvGrpSpPr>
          <p:grpSpPr>
            <a:xfrm>
              <a:off x="-766480" y="1564412"/>
              <a:ext cx="1561280" cy="136187"/>
              <a:chOff x="1754675" y="2824000"/>
              <a:chExt cx="4728285" cy="412439"/>
            </a:xfrm>
          </p:grpSpPr>
          <p:sp>
            <p:nvSpPr>
              <p:cNvPr id="921" name="Google Shape;921;p40">
                <a:extLst>
                  <a:ext uri="{FF2B5EF4-FFF2-40B4-BE49-F238E27FC236}">
                    <a16:creationId xmlns:a16="http://schemas.microsoft.com/office/drawing/2014/main" id="{4DE9A444-98AA-0546-5CE4-49041B5ECA54}"/>
                  </a:ext>
                </a:extLst>
              </p:cNvPr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922" name="Google Shape;922;p40">
                <a:extLst>
                  <a:ext uri="{FF2B5EF4-FFF2-40B4-BE49-F238E27FC236}">
                    <a16:creationId xmlns:a16="http://schemas.microsoft.com/office/drawing/2014/main" id="{A7FD8E54-EC3C-A08A-65E6-4CA251319B8E}"/>
                  </a:ext>
                </a:extLst>
              </p:cNvPr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3" name="Google Shape;923;p40">
              <a:extLst>
                <a:ext uri="{FF2B5EF4-FFF2-40B4-BE49-F238E27FC236}">
                  <a16:creationId xmlns:a16="http://schemas.microsoft.com/office/drawing/2014/main" id="{828CDC68-3C1F-853C-31E3-8152C5705561}"/>
                </a:ext>
              </a:extLst>
            </p:cNvPr>
            <p:cNvGrpSpPr/>
            <p:nvPr/>
          </p:nvGrpSpPr>
          <p:grpSpPr>
            <a:xfrm>
              <a:off x="-1431671" y="1201087"/>
              <a:ext cx="3070084" cy="102364"/>
              <a:chOff x="1779150" y="2604263"/>
              <a:chExt cx="3811875" cy="127113"/>
            </a:xfrm>
          </p:grpSpPr>
          <p:sp>
            <p:nvSpPr>
              <p:cNvPr id="924" name="Google Shape;924;p40">
                <a:extLst>
                  <a:ext uri="{FF2B5EF4-FFF2-40B4-BE49-F238E27FC236}">
                    <a16:creationId xmlns:a16="http://schemas.microsoft.com/office/drawing/2014/main" id="{C3104EE2-4620-5EE2-FE31-B5FC920E596D}"/>
                  </a:ext>
                </a:extLst>
              </p:cNvPr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925" name="Google Shape;925;p40">
                <a:extLst>
                  <a:ext uri="{FF2B5EF4-FFF2-40B4-BE49-F238E27FC236}">
                    <a16:creationId xmlns:a16="http://schemas.microsoft.com/office/drawing/2014/main" id="{CEBF905D-4AE6-8B57-7D16-A871F18A935D}"/>
                  </a:ext>
                </a:extLst>
              </p:cNvPr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6" name="Google Shape;926;p40">
              <a:extLst>
                <a:ext uri="{FF2B5EF4-FFF2-40B4-BE49-F238E27FC236}">
                  <a16:creationId xmlns:a16="http://schemas.microsoft.com/office/drawing/2014/main" id="{F06C9553-038A-D42D-7859-8BCF2CE8090D}"/>
                </a:ext>
              </a:extLst>
            </p:cNvPr>
            <p:cNvGrpSpPr/>
            <p:nvPr/>
          </p:nvGrpSpPr>
          <p:grpSpPr>
            <a:xfrm>
              <a:off x="-856941" y="773805"/>
              <a:ext cx="2877996" cy="223763"/>
              <a:chOff x="1748550" y="2064750"/>
              <a:chExt cx="3573375" cy="277863"/>
            </a:xfrm>
          </p:grpSpPr>
          <p:sp>
            <p:nvSpPr>
              <p:cNvPr id="927" name="Google Shape;927;p40">
                <a:extLst>
                  <a:ext uri="{FF2B5EF4-FFF2-40B4-BE49-F238E27FC236}">
                    <a16:creationId xmlns:a16="http://schemas.microsoft.com/office/drawing/2014/main" id="{3AC932B1-C745-6924-9E34-B374388DFF73}"/>
                  </a:ext>
                </a:extLst>
              </p:cNvPr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928" name="Google Shape;928;p40">
                <a:extLst>
                  <a:ext uri="{FF2B5EF4-FFF2-40B4-BE49-F238E27FC236}">
                    <a16:creationId xmlns:a16="http://schemas.microsoft.com/office/drawing/2014/main" id="{5AEE43DB-76E9-E8DB-4B5E-12A3E3CF26CB}"/>
                  </a:ext>
                </a:extLst>
              </p:cNvPr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9" name="Google Shape;929;p40">
              <a:extLst>
                <a:ext uri="{FF2B5EF4-FFF2-40B4-BE49-F238E27FC236}">
                  <a16:creationId xmlns:a16="http://schemas.microsoft.com/office/drawing/2014/main" id="{47325D63-FCE0-A815-A928-EA616EF416F2}"/>
                </a:ext>
              </a:extLst>
            </p:cNvPr>
            <p:cNvGrpSpPr/>
            <p:nvPr/>
          </p:nvGrpSpPr>
          <p:grpSpPr>
            <a:xfrm>
              <a:off x="-856882" y="656496"/>
              <a:ext cx="2430997" cy="185534"/>
              <a:chOff x="1748547" y="1392116"/>
              <a:chExt cx="5911958" cy="451312"/>
            </a:xfrm>
          </p:grpSpPr>
          <p:sp>
            <p:nvSpPr>
              <p:cNvPr id="930" name="Google Shape;930;p40">
                <a:extLst>
                  <a:ext uri="{FF2B5EF4-FFF2-40B4-BE49-F238E27FC236}">
                    <a16:creationId xmlns:a16="http://schemas.microsoft.com/office/drawing/2014/main" id="{E3593A9F-3D01-55BA-48C0-1A42CDE26E10}"/>
                  </a:ext>
                </a:extLst>
              </p:cNvPr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931" name="Google Shape;931;p40">
                <a:extLst>
                  <a:ext uri="{FF2B5EF4-FFF2-40B4-BE49-F238E27FC236}">
                    <a16:creationId xmlns:a16="http://schemas.microsoft.com/office/drawing/2014/main" id="{586C09DA-9E5A-7AA8-2E0B-280D61663F01}"/>
                  </a:ext>
                </a:extLst>
              </p:cNvPr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2" name="Google Shape;932;p40">
              <a:extLst>
                <a:ext uri="{FF2B5EF4-FFF2-40B4-BE49-F238E27FC236}">
                  <a16:creationId xmlns:a16="http://schemas.microsoft.com/office/drawing/2014/main" id="{06C2BF50-7434-FB69-5E99-42E4BE156C14}"/>
                </a:ext>
              </a:extLst>
            </p:cNvPr>
            <p:cNvGrpSpPr/>
            <p:nvPr/>
          </p:nvGrpSpPr>
          <p:grpSpPr>
            <a:xfrm>
              <a:off x="-842187" y="1064790"/>
              <a:ext cx="3010303" cy="45661"/>
              <a:chOff x="1766900" y="2869225"/>
              <a:chExt cx="3737650" cy="56700"/>
            </a:xfrm>
          </p:grpSpPr>
          <p:cxnSp>
            <p:nvCxnSpPr>
              <p:cNvPr id="933" name="Google Shape;933;p40">
                <a:extLst>
                  <a:ext uri="{FF2B5EF4-FFF2-40B4-BE49-F238E27FC236}">
                    <a16:creationId xmlns:a16="http://schemas.microsoft.com/office/drawing/2014/main" id="{B50521FC-B601-033D-8761-0E1F0BBACD93}"/>
                  </a:ext>
                </a:extLst>
              </p:cNvPr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34" name="Google Shape;934;p40">
                <a:extLst>
                  <a:ext uri="{FF2B5EF4-FFF2-40B4-BE49-F238E27FC236}">
                    <a16:creationId xmlns:a16="http://schemas.microsoft.com/office/drawing/2014/main" id="{FC93EE0C-038E-B3E3-F24B-6B1284803B54}"/>
                  </a:ext>
                </a:extLst>
              </p:cNvPr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6667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>
          <a:extLst>
            <a:ext uri="{FF2B5EF4-FFF2-40B4-BE49-F238E27FC236}">
              <a16:creationId xmlns:a16="http://schemas.microsoft.com/office/drawing/2014/main" id="{5A7260F7-640E-0673-25E9-686128E18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41">
            <a:extLst>
              <a:ext uri="{FF2B5EF4-FFF2-40B4-BE49-F238E27FC236}">
                <a16:creationId xmlns:a16="http://schemas.microsoft.com/office/drawing/2014/main" id="{F5FC67A2-8251-E5AE-A1CA-A7C53D6FB5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Results regarding number of cards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AA2F64-2897-5150-06C9-7BE3C8667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4725"/>
            <a:ext cx="12959269" cy="2430393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441E98-F9ED-1D2B-5895-59141C777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264586"/>
              </p:ext>
            </p:extLst>
          </p:nvPr>
        </p:nvGraphicFramePr>
        <p:xfrm>
          <a:off x="5312228" y="3702119"/>
          <a:ext cx="2793999" cy="457200"/>
        </p:xfrm>
        <a:graphic>
          <a:graphicData uri="http://schemas.openxmlformats.org/drawingml/2006/table">
            <a:tbl>
              <a:tblPr>
                <a:tableStyleId>{B9EAE774-C35E-40D1-A8E4-C2869D6153AE}</a:tableStyleId>
              </a:tblPr>
              <a:tblGrid>
                <a:gridCol w="1429238">
                  <a:extLst>
                    <a:ext uri="{9D8B030D-6E8A-4147-A177-3AD203B41FA5}">
                      <a16:colId xmlns:a16="http://schemas.microsoft.com/office/drawing/2014/main" val="2460522234"/>
                    </a:ext>
                  </a:extLst>
                </a:gridCol>
                <a:gridCol w="1364761">
                  <a:extLst>
                    <a:ext uri="{9D8B030D-6E8A-4147-A177-3AD203B41FA5}">
                      <a16:colId xmlns:a16="http://schemas.microsoft.com/office/drawing/2014/main" val="1172062027"/>
                    </a:ext>
                  </a:extLst>
                </a:gridCol>
              </a:tblGrid>
              <a:tr h="135792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12 cards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game2.txt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098354767"/>
                  </a:ext>
                </a:extLst>
              </a:tr>
              <a:tr h="135792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28 cards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game3.txt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49680446"/>
                  </a:ext>
                </a:extLst>
              </a:tr>
              <a:tr h="135792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52 cards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game4.txt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7926988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0706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>
          <a:extLst>
            <a:ext uri="{FF2B5EF4-FFF2-40B4-BE49-F238E27FC236}">
              <a16:creationId xmlns:a16="http://schemas.microsoft.com/office/drawing/2014/main" id="{7C4460F2-DBC2-F6E5-9E65-381D915EC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41">
            <a:extLst>
              <a:ext uri="{FF2B5EF4-FFF2-40B4-BE49-F238E27FC236}">
                <a16:creationId xmlns:a16="http://schemas.microsoft.com/office/drawing/2014/main" id="{47B768E2-C249-07EC-CA24-A06B6595A1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Results regarding difficulty setting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6858B8-2FEA-E907-3834-F5B2C3EDF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2857"/>
            <a:ext cx="12190172" cy="203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89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>
          <a:extLst>
            <a:ext uri="{FF2B5EF4-FFF2-40B4-BE49-F238E27FC236}">
              <a16:creationId xmlns:a16="http://schemas.microsoft.com/office/drawing/2014/main" id="{E1C75140-4D43-666D-B284-2B3B6E6E7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41">
            <a:extLst>
              <a:ext uri="{FF2B5EF4-FFF2-40B4-BE49-F238E27FC236}">
                <a16:creationId xmlns:a16="http://schemas.microsoft.com/office/drawing/2014/main" id="{26DE1F2D-478C-E8CD-F1FF-7AEE52DE23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2" name="Google Shape;941;p41">
            <a:extLst>
              <a:ext uri="{FF2B5EF4-FFF2-40B4-BE49-F238E27FC236}">
                <a16:creationId xmlns:a16="http://schemas.microsoft.com/office/drawing/2014/main" id="{B602CC84-3A29-DBA1-489B-C8456A81A185}"/>
              </a:ext>
            </a:extLst>
          </p:cNvPr>
          <p:cNvSpPr txBox="1">
            <a:spLocks/>
          </p:cNvSpPr>
          <p:nvPr/>
        </p:nvSpPr>
        <p:spPr>
          <a:xfrm>
            <a:off x="720000" y="1094557"/>
            <a:ext cx="7704000" cy="3172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GB"/>
              <a:t>Artificial Intelligence: A Modern Approach </a:t>
            </a:r>
            <a:r>
              <a:rPr lang="en-US"/>
              <a:t>code repository. (2019, July 20). GitHub. </a:t>
            </a:r>
            <a:r>
              <a:rPr lang="en-US">
                <a:hlinkClick r:id="rId3"/>
              </a:rPr>
              <a:t>https://github.com/aimacode</a:t>
            </a:r>
            <a:endParaRPr lang="en-GB"/>
          </a:p>
          <a:p>
            <a:endParaRPr lang="en-GB"/>
          </a:p>
          <a:p>
            <a:r>
              <a:rPr lang="en-GB"/>
              <a:t>Artificial Intelligence: A Modern Approach, 4th US ed. (n.d.). </a:t>
            </a:r>
            <a:r>
              <a:rPr lang="en-GB" err="1"/>
              <a:t>Aima.cs.berkeley.edu</a:t>
            </a:r>
            <a:r>
              <a:rPr lang="en-GB"/>
              <a:t>. </a:t>
            </a:r>
            <a:r>
              <a:rPr lang="en-GB">
                <a:hlinkClick r:id="rId4"/>
              </a:rPr>
              <a:t>https://aima.cs.berkeley.edu</a:t>
            </a:r>
            <a:endParaRPr lang="en-GB"/>
          </a:p>
          <a:p>
            <a:endParaRPr lang="en-GB"/>
          </a:p>
          <a:p>
            <a:r>
              <a:rPr lang="en-GB"/>
              <a:t>Easy and difficult games | FreeCell Solutions. (2025). </a:t>
            </a:r>
            <a:r>
              <a:rPr lang="en-GB" err="1"/>
              <a:t>Freecellgamesolutions.com</a:t>
            </a:r>
            <a:r>
              <a:rPr lang="en-GB"/>
              <a:t>. </a:t>
            </a:r>
            <a:r>
              <a:rPr lang="en-GB">
                <a:hlinkClick r:id="rId5"/>
              </a:rPr>
              <a:t>https://freecellgamesolutions.com/stats.html</a:t>
            </a:r>
            <a:endParaRPr lang="en-GB"/>
          </a:p>
          <a:p>
            <a:endParaRPr lang="en-GB"/>
          </a:p>
          <a:p>
            <a:r>
              <a:rPr lang="en-GB"/>
              <a:t>View of Optimal Solitaire Game Solutions Using A* Search and Deadlock Analysis. (2025). </a:t>
            </a:r>
            <a:r>
              <a:rPr lang="en-GB" err="1"/>
              <a:t>Aaai.org</a:t>
            </a:r>
            <a:r>
              <a:rPr lang="en-GB"/>
              <a:t>. </a:t>
            </a:r>
            <a:r>
              <a:rPr lang="en-GB">
                <a:hlinkClick r:id="rId6"/>
              </a:rPr>
              <a:t>https://ojs.aaai.org/index.php/SOCS/article/view/18405/18196</a:t>
            </a:r>
            <a:endParaRPr lang="en-GB"/>
          </a:p>
          <a:p>
            <a:endParaRPr lang="en-GB"/>
          </a:p>
          <a:p>
            <a:r>
              <a:rPr lang="en-GB"/>
              <a:t>Wikipedia Contributors. (2024, November 28). FreeCell. Wikipedia; Wikimedia Foundation. </a:t>
            </a:r>
            <a:r>
              <a:rPr lang="en-GB">
                <a:hlinkClick r:id="rId7"/>
              </a:rPr>
              <a:t>https://en.wikipedia.org/wiki/FreeCell</a:t>
            </a:r>
            <a:endParaRPr lang="en-GB"/>
          </a:p>
          <a:p>
            <a:endParaRPr lang="en-GB"/>
          </a:p>
          <a:p>
            <a:r>
              <a:rPr lang="en-GB"/>
              <a:t>Yan, X., </a:t>
            </a:r>
            <a:r>
              <a:rPr lang="en-GB" err="1"/>
              <a:t>Diaconis</a:t>
            </a:r>
            <a:r>
              <a:rPr lang="en-GB"/>
              <a:t>, P., </a:t>
            </a:r>
            <a:r>
              <a:rPr lang="en-GB" err="1"/>
              <a:t>Rusmevichientong</a:t>
            </a:r>
            <a:r>
              <a:rPr lang="en-GB"/>
              <a:t>, P., &amp; Roy, B. (n.d.). Solitaire: Man Versus Machine. </a:t>
            </a:r>
            <a:r>
              <a:rPr lang="en-GB">
                <a:hlinkClick r:id="rId8"/>
              </a:rPr>
              <a:t>https://web.stanford.edu/~bvr/pubs/solitaire.pdf</a:t>
            </a:r>
            <a:endParaRPr lang="en-GB"/>
          </a:p>
          <a:p>
            <a:pPr>
              <a:buFont typeface="Arial" panose="020B0604020202020204" pitchFamily="34" charset="0"/>
              <a:buChar char="•"/>
            </a:pPr>
            <a:endParaRPr lang="en-GB"/>
          </a:p>
          <a:p>
            <a:br>
              <a:rPr lang="en-GB"/>
            </a:b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0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40"/>
          <p:cNvSpPr txBox="1">
            <a:spLocks noGrp="1"/>
          </p:cNvSpPr>
          <p:nvPr>
            <p:ph type="title"/>
          </p:nvPr>
        </p:nvSpPr>
        <p:spPr>
          <a:xfrm>
            <a:off x="2085025" y="1564950"/>
            <a:ext cx="41583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err="1"/>
              <a:t>The</a:t>
            </a:r>
            <a:r>
              <a:rPr lang="pt-PT"/>
              <a:t> Game</a:t>
            </a:r>
            <a:endParaRPr/>
          </a:p>
        </p:txBody>
      </p:sp>
      <p:sp>
        <p:nvSpPr>
          <p:cNvPr id="915" name="Google Shape;915;p40"/>
          <p:cNvSpPr txBox="1">
            <a:spLocks noGrp="1"/>
          </p:cNvSpPr>
          <p:nvPr>
            <p:ph type="title" idx="2"/>
          </p:nvPr>
        </p:nvSpPr>
        <p:spPr>
          <a:xfrm>
            <a:off x="1050075" y="1564950"/>
            <a:ext cx="9690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916" name="Google Shape;916;p40"/>
          <p:cNvGrpSpPr/>
          <p:nvPr/>
        </p:nvGrpSpPr>
        <p:grpSpPr>
          <a:xfrm flipH="1">
            <a:off x="6775879" y="3868746"/>
            <a:ext cx="3599787" cy="1044104"/>
            <a:chOff x="-1431671" y="656496"/>
            <a:chExt cx="3599787" cy="1044104"/>
          </a:xfrm>
        </p:grpSpPr>
        <p:grpSp>
          <p:nvGrpSpPr>
            <p:cNvPr id="917" name="Google Shape;917;p40"/>
            <p:cNvGrpSpPr/>
            <p:nvPr/>
          </p:nvGrpSpPr>
          <p:grpSpPr>
            <a:xfrm>
              <a:off x="-368508" y="1432892"/>
              <a:ext cx="1567047" cy="45661"/>
              <a:chOff x="1754675" y="2661275"/>
              <a:chExt cx="1945675" cy="56700"/>
            </a:xfrm>
          </p:grpSpPr>
          <p:cxnSp>
            <p:nvCxnSpPr>
              <p:cNvPr id="918" name="Google Shape;918;p40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19" name="Google Shape;919;p40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0" name="Google Shape;920;p40"/>
            <p:cNvGrpSpPr/>
            <p:nvPr/>
          </p:nvGrpSpPr>
          <p:grpSpPr>
            <a:xfrm>
              <a:off x="-766480" y="1564412"/>
              <a:ext cx="1561280" cy="136187"/>
              <a:chOff x="1754675" y="2824000"/>
              <a:chExt cx="4728285" cy="412439"/>
            </a:xfrm>
          </p:grpSpPr>
          <p:sp>
            <p:nvSpPr>
              <p:cNvPr id="921" name="Google Shape;921;p40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922" name="Google Shape;922;p40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3" name="Google Shape;923;p40"/>
            <p:cNvGrpSpPr/>
            <p:nvPr/>
          </p:nvGrpSpPr>
          <p:grpSpPr>
            <a:xfrm>
              <a:off x="-1431671" y="1201087"/>
              <a:ext cx="3070084" cy="102364"/>
              <a:chOff x="1779150" y="2604263"/>
              <a:chExt cx="3811875" cy="127113"/>
            </a:xfrm>
          </p:grpSpPr>
          <p:sp>
            <p:nvSpPr>
              <p:cNvPr id="924" name="Google Shape;924;p40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925" name="Google Shape;925;p40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6" name="Google Shape;926;p40"/>
            <p:cNvGrpSpPr/>
            <p:nvPr/>
          </p:nvGrpSpPr>
          <p:grpSpPr>
            <a:xfrm>
              <a:off x="-856941" y="773805"/>
              <a:ext cx="2877996" cy="223763"/>
              <a:chOff x="1748550" y="2064750"/>
              <a:chExt cx="3573375" cy="277863"/>
            </a:xfrm>
          </p:grpSpPr>
          <p:sp>
            <p:nvSpPr>
              <p:cNvPr id="927" name="Google Shape;927;p40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928" name="Google Shape;928;p40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9" name="Google Shape;929;p40"/>
            <p:cNvGrpSpPr/>
            <p:nvPr/>
          </p:nvGrpSpPr>
          <p:grpSpPr>
            <a:xfrm>
              <a:off x="-856882" y="656496"/>
              <a:ext cx="2430997" cy="185534"/>
              <a:chOff x="1748547" y="1392116"/>
              <a:chExt cx="5911958" cy="451312"/>
            </a:xfrm>
          </p:grpSpPr>
          <p:sp>
            <p:nvSpPr>
              <p:cNvPr id="930" name="Google Shape;930;p40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931" name="Google Shape;931;p40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2" name="Google Shape;932;p40"/>
            <p:cNvGrpSpPr/>
            <p:nvPr/>
          </p:nvGrpSpPr>
          <p:grpSpPr>
            <a:xfrm>
              <a:off x="-842187" y="1064790"/>
              <a:ext cx="3010303" cy="45661"/>
              <a:chOff x="1766900" y="2869225"/>
              <a:chExt cx="3737650" cy="56700"/>
            </a:xfrm>
          </p:grpSpPr>
          <p:cxnSp>
            <p:nvCxnSpPr>
              <p:cNvPr id="933" name="Google Shape;933;p40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34" name="Google Shape;934;p40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41"/>
          <p:cNvSpPr txBox="1">
            <a:spLocks noGrp="1"/>
          </p:cNvSpPr>
          <p:nvPr>
            <p:ph type="title"/>
          </p:nvPr>
        </p:nvSpPr>
        <p:spPr>
          <a:xfrm>
            <a:off x="720000" y="31856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FreeCell Card Solitaire</a:t>
            </a:r>
            <a:endParaRPr/>
          </a:p>
        </p:txBody>
      </p:sp>
      <p:sp>
        <p:nvSpPr>
          <p:cNvPr id="941" name="Google Shape;941;p41"/>
          <p:cNvSpPr txBox="1">
            <a:spLocks noGrp="1"/>
          </p:cNvSpPr>
          <p:nvPr>
            <p:ph type="subTitle" idx="2"/>
          </p:nvPr>
        </p:nvSpPr>
        <p:spPr>
          <a:xfrm>
            <a:off x="391949" y="668750"/>
            <a:ext cx="3656782" cy="21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/>
              <a:t>Rules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/>
              <a:t>8 face up </a:t>
            </a:r>
            <a:r>
              <a:rPr lang="en-US" sz="1600"/>
              <a:t>cascades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/>
              <a:t>4 free cells </a:t>
            </a:r>
            <a:r>
              <a:rPr lang="en-US" sz="1600"/>
              <a:t>for 1 card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Cards can be moved to other cascades if they are 1 rank lower and of an alternate color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The objective is </a:t>
            </a:r>
            <a:r>
              <a:rPr lang="en-US" sz="1600" b="1"/>
              <a:t>to fully fill the foundations</a:t>
            </a:r>
            <a:r>
              <a:rPr lang="en-US" sz="1600"/>
              <a:t>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600"/>
          </a:p>
        </p:txBody>
      </p:sp>
      <p:pic>
        <p:nvPicPr>
          <p:cNvPr id="1026" name="Picture 2" descr="FreeCell em Português - Transferir e jogar gratuitamente no Windows |  Microsoft Store">
            <a:extLst>
              <a:ext uri="{FF2B5EF4-FFF2-40B4-BE49-F238E27FC236}">
                <a16:creationId xmlns:a16="http://schemas.microsoft.com/office/drawing/2014/main" id="{CDA856EB-DC03-B486-BEDD-A7D287CCC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47" y="1022788"/>
            <a:ext cx="3475615" cy="195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941;p41">
            <a:extLst>
              <a:ext uri="{FF2B5EF4-FFF2-40B4-BE49-F238E27FC236}">
                <a16:creationId xmlns:a16="http://schemas.microsoft.com/office/drawing/2014/main" id="{4E7D9B46-3F92-CC81-BDE2-174229DE5736}"/>
              </a:ext>
            </a:extLst>
          </p:cNvPr>
          <p:cNvSpPr txBox="1">
            <a:spLocks/>
          </p:cNvSpPr>
          <p:nvPr/>
        </p:nvSpPr>
        <p:spPr>
          <a:xfrm>
            <a:off x="4572000" y="3108742"/>
            <a:ext cx="3926732" cy="152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Out of 8.6 billion deals, 102075 were impossible to solve </a:t>
            </a:r>
            <a:r>
              <a:rPr lang="en-US" b="1"/>
              <a:t>(99.999% of possible deals are solvable)</a:t>
            </a:r>
            <a:r>
              <a:rPr lang="en-US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There are </a:t>
            </a:r>
            <a:r>
              <a:rPr lang="en-US" b="1"/>
              <a:t>1.75×10^64</a:t>
            </a:r>
            <a:r>
              <a:rPr lang="en-US"/>
              <a:t> distinct games.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Branching factor can vary between </a:t>
            </a:r>
            <a:r>
              <a:rPr lang="en-US" b="1"/>
              <a:t>8 to 10 </a:t>
            </a:r>
            <a:r>
              <a:rPr lang="en-US"/>
              <a:t>and normal solutions have a depth of </a:t>
            </a:r>
            <a:r>
              <a:rPr lang="en-US" b="1"/>
              <a:t>20 to 50 </a:t>
            </a:r>
            <a:r>
              <a:rPr lang="en-US"/>
              <a:t>moves</a:t>
            </a:r>
          </a:p>
        </p:txBody>
      </p:sp>
    </p:spTree>
    <p:extLst>
      <p:ext uri="{BB962C8B-B14F-4D97-AF65-F5344CB8AC3E}">
        <p14:creationId xmlns:p14="http://schemas.microsoft.com/office/powerpoint/2010/main" val="1835112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>
          <a:extLst>
            <a:ext uri="{FF2B5EF4-FFF2-40B4-BE49-F238E27FC236}">
              <a16:creationId xmlns:a16="http://schemas.microsoft.com/office/drawing/2014/main" id="{3CF16303-FA93-AD20-D56E-325DB4555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41">
            <a:extLst>
              <a:ext uri="{FF2B5EF4-FFF2-40B4-BE49-F238E27FC236}">
                <a16:creationId xmlns:a16="http://schemas.microsoft.com/office/drawing/2014/main" id="{30C93548-3378-8E23-4462-E45FF66722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207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Extra Rules / Functionalities</a:t>
            </a:r>
            <a:endParaRPr/>
          </a:p>
        </p:txBody>
      </p:sp>
      <p:sp>
        <p:nvSpPr>
          <p:cNvPr id="2" name="Google Shape;941;p41">
            <a:extLst>
              <a:ext uri="{FF2B5EF4-FFF2-40B4-BE49-F238E27FC236}">
                <a16:creationId xmlns:a16="http://schemas.microsoft.com/office/drawing/2014/main" id="{DFA8C097-1EA0-11BC-97C7-ECF298DBB0C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69508" y="1176135"/>
            <a:ext cx="3968445" cy="1236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err="1"/>
              <a:t>Supermoves</a:t>
            </a:r>
            <a:endParaRPr lang="en-US" sz="1600" b="1"/>
          </a:p>
          <a:p>
            <a:pPr marL="0" indent="0">
              <a:lnSpc>
                <a:spcPct val="150000"/>
              </a:lnSpc>
            </a:pPr>
            <a:r>
              <a:rPr lang="en-US" sz="1400"/>
              <a:t>With enough free spaces, </a:t>
            </a:r>
            <a:r>
              <a:rPr lang="en-US" sz="1400" b="1"/>
              <a:t>multiple cards can be moved with only 1 move.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/>
          </a:p>
        </p:txBody>
      </p:sp>
      <p:pic>
        <p:nvPicPr>
          <p:cNvPr id="3" name="06.03.2025_12.35.47_REC">
            <a:hlinkClick r:id="" action="ppaction://media"/>
            <a:extLst>
              <a:ext uri="{FF2B5EF4-FFF2-40B4-BE49-F238E27FC236}">
                <a16:creationId xmlns:a16="http://schemas.microsoft.com/office/drawing/2014/main" id="{B6EA0BC0-21F5-34E6-341B-E29DD74D72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79444" y="929984"/>
            <a:ext cx="3456556" cy="1960516"/>
          </a:xfrm>
          <a:prstGeom prst="rect">
            <a:avLst/>
          </a:prstGeom>
        </p:spPr>
      </p:pic>
      <p:sp>
        <p:nvSpPr>
          <p:cNvPr id="5" name="Google Shape;941;p41">
            <a:extLst>
              <a:ext uri="{FF2B5EF4-FFF2-40B4-BE49-F238E27FC236}">
                <a16:creationId xmlns:a16="http://schemas.microsoft.com/office/drawing/2014/main" id="{690A5273-BBE3-367C-CF37-A613E088098E}"/>
              </a:ext>
            </a:extLst>
          </p:cNvPr>
          <p:cNvSpPr txBox="1">
            <a:spLocks/>
          </p:cNvSpPr>
          <p:nvPr/>
        </p:nvSpPr>
        <p:spPr>
          <a:xfrm>
            <a:off x="462064" y="2981191"/>
            <a:ext cx="4309353" cy="1236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1800" b="1"/>
              <a:t>Automatic moves</a:t>
            </a:r>
          </a:p>
          <a:p>
            <a:pPr marL="0" indent="0">
              <a:lnSpc>
                <a:spcPct val="150000"/>
              </a:lnSpc>
            </a:pPr>
            <a:r>
              <a:rPr lang="en-US" sz="1400" b="1"/>
              <a:t>Cards are automatically moved to foundation </a:t>
            </a:r>
            <a:r>
              <a:rPr lang="en-US" sz="1400"/>
              <a:t>when this move would harm the solution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/>
          </a:p>
        </p:txBody>
      </p:sp>
      <p:pic>
        <p:nvPicPr>
          <p:cNvPr id="4" name="06.03.2025_20.31.07_REC">
            <a:hlinkClick r:id="" action="ppaction://media"/>
            <a:extLst>
              <a:ext uri="{FF2B5EF4-FFF2-40B4-BE49-F238E27FC236}">
                <a16:creationId xmlns:a16="http://schemas.microsoft.com/office/drawing/2014/main" id="{C76C7059-CFAC-C6F2-DED6-8960576039F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225380" y="3163260"/>
            <a:ext cx="3456556" cy="172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38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4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>
          <a:extLst>
            <a:ext uri="{FF2B5EF4-FFF2-40B4-BE49-F238E27FC236}">
              <a16:creationId xmlns:a16="http://schemas.microsoft.com/office/drawing/2014/main" id="{51C7FC58-EBBE-30F6-92ED-D9D3FC878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41">
            <a:extLst>
              <a:ext uri="{FF2B5EF4-FFF2-40B4-BE49-F238E27FC236}">
                <a16:creationId xmlns:a16="http://schemas.microsoft.com/office/drawing/2014/main" id="{BF629457-B105-85FF-7851-A6D1AB2C18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Formulation</a:t>
            </a:r>
            <a:endParaRPr/>
          </a:p>
        </p:txBody>
      </p:sp>
      <p:sp>
        <p:nvSpPr>
          <p:cNvPr id="941" name="Google Shape;941;p41">
            <a:extLst>
              <a:ext uri="{FF2B5EF4-FFF2-40B4-BE49-F238E27FC236}">
                <a16:creationId xmlns:a16="http://schemas.microsoft.com/office/drawing/2014/main" id="{673BA1E1-7FFF-AAA5-3342-D2442A8BB349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46995" y="1109410"/>
            <a:ext cx="3899708" cy="12778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PT" b="1"/>
              <a:t>STATES: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/>
              <a:t>8 </a:t>
            </a:r>
            <a:r>
              <a:rPr lang="pt-PT" err="1"/>
              <a:t>cascades</a:t>
            </a:r>
            <a:r>
              <a:rPr lang="pt-PT"/>
              <a:t> (</a:t>
            </a:r>
            <a:r>
              <a:rPr lang="pt-PT" err="1"/>
              <a:t>columns</a:t>
            </a:r>
            <a:r>
              <a:rPr lang="pt-PT"/>
              <a:t>)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cards</a:t>
            </a:r>
            <a:r>
              <a:rPr lang="pt-PT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/>
              <a:t>4 free </a:t>
            </a:r>
            <a:r>
              <a:rPr lang="pt-PT" err="1"/>
              <a:t>cells</a:t>
            </a:r>
            <a:r>
              <a:rPr lang="pt-PT"/>
              <a:t> </a:t>
            </a:r>
            <a:r>
              <a:rPr lang="pt-PT" err="1"/>
              <a:t>that</a:t>
            </a:r>
            <a:r>
              <a:rPr lang="pt-PT"/>
              <a:t> can </a:t>
            </a:r>
            <a:r>
              <a:rPr lang="pt-PT" err="1"/>
              <a:t>each</a:t>
            </a:r>
            <a:r>
              <a:rPr lang="pt-PT"/>
              <a:t> </a:t>
            </a:r>
            <a:r>
              <a:rPr lang="pt-PT" err="1"/>
              <a:t>hold</a:t>
            </a:r>
            <a:r>
              <a:rPr lang="pt-PT"/>
              <a:t> </a:t>
            </a:r>
            <a:r>
              <a:rPr lang="pt-PT" err="1"/>
              <a:t>one</a:t>
            </a:r>
            <a:r>
              <a:rPr lang="pt-PT"/>
              <a:t> </a:t>
            </a:r>
            <a:r>
              <a:rPr lang="pt-PT" err="1"/>
              <a:t>card</a:t>
            </a:r>
            <a:endParaRPr lang="pt-PT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/>
              <a:t>4 </a:t>
            </a:r>
            <a:r>
              <a:rPr lang="pt-PT" err="1"/>
              <a:t>foundation</a:t>
            </a:r>
            <a:r>
              <a:rPr lang="pt-PT"/>
              <a:t> piles (</a:t>
            </a:r>
            <a:r>
              <a:rPr lang="pt-PT" err="1"/>
              <a:t>one</a:t>
            </a:r>
            <a:r>
              <a:rPr lang="pt-PT"/>
              <a:t> per </a:t>
            </a:r>
            <a:r>
              <a:rPr lang="pt-PT" err="1"/>
              <a:t>suit</a:t>
            </a:r>
            <a:r>
              <a:rPr lang="pt-PT"/>
              <a:t>)</a:t>
            </a:r>
          </a:p>
        </p:txBody>
      </p:sp>
      <p:sp>
        <p:nvSpPr>
          <p:cNvPr id="2" name="Google Shape;941;p41">
            <a:extLst>
              <a:ext uri="{FF2B5EF4-FFF2-40B4-BE49-F238E27FC236}">
                <a16:creationId xmlns:a16="http://schemas.microsoft.com/office/drawing/2014/main" id="{FC64479D-B1BC-A5FE-926D-A7C089FCEB2F}"/>
              </a:ext>
            </a:extLst>
          </p:cNvPr>
          <p:cNvSpPr txBox="1">
            <a:spLocks/>
          </p:cNvSpPr>
          <p:nvPr/>
        </p:nvSpPr>
        <p:spPr>
          <a:xfrm>
            <a:off x="346995" y="2376746"/>
            <a:ext cx="3453728" cy="1277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pt-PT" b="1"/>
              <a:t>INITIAL STATE: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Complete deck of 52 playing cards (Cards distributed across 8 cascades)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Empty free cells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Empty foundation piles</a:t>
            </a:r>
            <a:endParaRPr lang="pt-PT"/>
          </a:p>
        </p:txBody>
      </p:sp>
      <p:sp>
        <p:nvSpPr>
          <p:cNvPr id="3" name="Google Shape;941;p41">
            <a:extLst>
              <a:ext uri="{FF2B5EF4-FFF2-40B4-BE49-F238E27FC236}">
                <a16:creationId xmlns:a16="http://schemas.microsoft.com/office/drawing/2014/main" id="{1FAAA71B-DF9E-B719-E450-E528DFB85650}"/>
              </a:ext>
            </a:extLst>
          </p:cNvPr>
          <p:cNvSpPr txBox="1">
            <a:spLocks/>
          </p:cNvSpPr>
          <p:nvPr/>
        </p:nvSpPr>
        <p:spPr>
          <a:xfrm>
            <a:off x="5215637" y="1293853"/>
            <a:ext cx="3790365" cy="1277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pt-PT" b="1"/>
              <a:t>OPERATORS: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Cascade to foundation  (8)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Free cell to foundation  (4)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Cascade to free cell  (8)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err="1"/>
              <a:t>Cascadeto</a:t>
            </a:r>
            <a:r>
              <a:rPr lang="en-GB"/>
              <a:t> another cascade  (8 x 7)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Free cell to cascade  (4 x 8)</a:t>
            </a:r>
            <a:endParaRPr lang="pt-PT"/>
          </a:p>
        </p:txBody>
      </p:sp>
      <p:sp>
        <p:nvSpPr>
          <p:cNvPr id="4" name="Google Shape;941;p41">
            <a:extLst>
              <a:ext uri="{FF2B5EF4-FFF2-40B4-BE49-F238E27FC236}">
                <a16:creationId xmlns:a16="http://schemas.microsoft.com/office/drawing/2014/main" id="{FB993888-83C6-BBC6-4744-D06153745F7F}"/>
              </a:ext>
            </a:extLst>
          </p:cNvPr>
          <p:cNvSpPr txBox="1">
            <a:spLocks/>
          </p:cNvSpPr>
          <p:nvPr/>
        </p:nvSpPr>
        <p:spPr>
          <a:xfrm>
            <a:off x="5215637" y="3320693"/>
            <a:ext cx="4216648" cy="1077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pt-PT" b="1"/>
              <a:t>SOLUTION TEST: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No cards in cascades and free cells</a:t>
            </a:r>
            <a:endParaRPr lang="pt-PT"/>
          </a:p>
        </p:txBody>
      </p:sp>
      <p:sp>
        <p:nvSpPr>
          <p:cNvPr id="5" name="Google Shape;941;p41">
            <a:extLst>
              <a:ext uri="{FF2B5EF4-FFF2-40B4-BE49-F238E27FC236}">
                <a16:creationId xmlns:a16="http://schemas.microsoft.com/office/drawing/2014/main" id="{65993E57-ACEC-463C-E9D4-FCCEA303E829}"/>
              </a:ext>
            </a:extLst>
          </p:cNvPr>
          <p:cNvSpPr txBox="1">
            <a:spLocks/>
          </p:cNvSpPr>
          <p:nvPr/>
        </p:nvSpPr>
        <p:spPr>
          <a:xfrm>
            <a:off x="580446" y="3608515"/>
            <a:ext cx="3666257" cy="1124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pt-PT" b="1"/>
              <a:t>SOLUTION COST: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Number of card moves from initial state to goal state. Each move has a uniform cost of 1.</a:t>
            </a:r>
            <a:endParaRPr lang="pt-PT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58E76A1-28C7-5B6B-3F51-8B230051D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547" y="1438403"/>
            <a:ext cx="2133597" cy="13062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54E3112-D494-1724-D3D3-C460603A2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112" y="1613657"/>
            <a:ext cx="1760302" cy="11876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8DEDB16-E1B7-1341-5EE2-82E739E207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61" y="2016191"/>
            <a:ext cx="3913412" cy="16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23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>
          <a:extLst>
            <a:ext uri="{FF2B5EF4-FFF2-40B4-BE49-F238E27FC236}">
              <a16:creationId xmlns:a16="http://schemas.microsoft.com/office/drawing/2014/main" id="{EB25A242-633F-8995-6A6C-065C76C11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41">
            <a:extLst>
              <a:ext uri="{FF2B5EF4-FFF2-40B4-BE49-F238E27FC236}">
                <a16:creationId xmlns:a16="http://schemas.microsoft.com/office/drawing/2014/main" id="{ED196866-62B3-7979-A813-FCBE813072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5367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The Interface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DF87FDA-4B46-E974-7433-BE528B428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013" y="973394"/>
            <a:ext cx="5619068" cy="3916434"/>
          </a:xfrm>
          <a:prstGeom prst="rect">
            <a:avLst/>
          </a:prstGeom>
        </p:spPr>
      </p:pic>
      <p:cxnSp>
        <p:nvCxnSpPr>
          <p:cNvPr id="6" name="Conexão reta unidirecional 5">
            <a:extLst>
              <a:ext uri="{FF2B5EF4-FFF2-40B4-BE49-F238E27FC236}">
                <a16:creationId xmlns:a16="http://schemas.microsoft.com/office/drawing/2014/main" id="{BD1F0AF8-A606-FAB6-28D7-C217CBB76AA1}"/>
              </a:ext>
            </a:extLst>
          </p:cNvPr>
          <p:cNvCxnSpPr/>
          <p:nvPr/>
        </p:nvCxnSpPr>
        <p:spPr>
          <a:xfrm>
            <a:off x="1380449" y="973394"/>
            <a:ext cx="1061884" cy="106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xão reta unidirecional 7">
            <a:extLst>
              <a:ext uri="{FF2B5EF4-FFF2-40B4-BE49-F238E27FC236}">
                <a16:creationId xmlns:a16="http://schemas.microsoft.com/office/drawing/2014/main" id="{3622D506-4BB4-A32B-0276-30BA7B81E6E9}"/>
              </a:ext>
            </a:extLst>
          </p:cNvPr>
          <p:cNvCxnSpPr>
            <a:cxnSpLocks/>
          </p:cNvCxnSpPr>
          <p:nvPr/>
        </p:nvCxnSpPr>
        <p:spPr>
          <a:xfrm flipH="1" flipV="1">
            <a:off x="7020232" y="1144475"/>
            <a:ext cx="632489" cy="164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xão reta unidirecional 9">
            <a:extLst>
              <a:ext uri="{FF2B5EF4-FFF2-40B4-BE49-F238E27FC236}">
                <a16:creationId xmlns:a16="http://schemas.microsoft.com/office/drawing/2014/main" id="{F8C6044F-D792-7535-75ED-E2912955DCE0}"/>
              </a:ext>
            </a:extLst>
          </p:cNvPr>
          <p:cNvCxnSpPr/>
          <p:nvPr/>
        </p:nvCxnSpPr>
        <p:spPr>
          <a:xfrm flipH="1">
            <a:off x="5409708" y="784614"/>
            <a:ext cx="1185771" cy="294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F5F2821F-E75B-7CB0-AB56-B9A7BF520E94}"/>
              </a:ext>
            </a:extLst>
          </p:cNvPr>
          <p:cNvCxnSpPr>
            <a:cxnSpLocks/>
          </p:cNvCxnSpPr>
          <p:nvPr/>
        </p:nvCxnSpPr>
        <p:spPr>
          <a:xfrm>
            <a:off x="2572119" y="752399"/>
            <a:ext cx="1095931" cy="274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A8E5B5F1-4EAC-9391-256C-8A8A7D1B76DD}"/>
              </a:ext>
            </a:extLst>
          </p:cNvPr>
          <p:cNvCxnSpPr>
            <a:cxnSpLocks/>
          </p:cNvCxnSpPr>
          <p:nvPr/>
        </p:nvCxnSpPr>
        <p:spPr>
          <a:xfrm flipH="1">
            <a:off x="7279987" y="2395782"/>
            <a:ext cx="548522" cy="264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xão reta unidirecional 16">
            <a:extLst>
              <a:ext uri="{FF2B5EF4-FFF2-40B4-BE49-F238E27FC236}">
                <a16:creationId xmlns:a16="http://schemas.microsoft.com/office/drawing/2014/main" id="{7150A509-1E53-BE30-C65E-B58E49351D13}"/>
              </a:ext>
            </a:extLst>
          </p:cNvPr>
          <p:cNvCxnSpPr/>
          <p:nvPr/>
        </p:nvCxnSpPr>
        <p:spPr>
          <a:xfrm>
            <a:off x="1380449" y="4170106"/>
            <a:ext cx="530942" cy="360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xão reta unidirecional 18">
            <a:extLst>
              <a:ext uri="{FF2B5EF4-FFF2-40B4-BE49-F238E27FC236}">
                <a16:creationId xmlns:a16="http://schemas.microsoft.com/office/drawing/2014/main" id="{567AF347-EB97-C5C9-2056-EAF397EBAC6D}"/>
              </a:ext>
            </a:extLst>
          </p:cNvPr>
          <p:cNvCxnSpPr/>
          <p:nvPr/>
        </p:nvCxnSpPr>
        <p:spPr>
          <a:xfrm flipH="1">
            <a:off x="7338797" y="3923071"/>
            <a:ext cx="627848" cy="607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941;p41">
            <a:extLst>
              <a:ext uri="{FF2B5EF4-FFF2-40B4-BE49-F238E27FC236}">
                <a16:creationId xmlns:a16="http://schemas.microsoft.com/office/drawing/2014/main" id="{CF387681-8A5E-DEFC-C176-41D691F7D17C}"/>
              </a:ext>
            </a:extLst>
          </p:cNvPr>
          <p:cNvSpPr txBox="1">
            <a:spLocks/>
          </p:cNvSpPr>
          <p:nvPr/>
        </p:nvSpPr>
        <p:spPr>
          <a:xfrm>
            <a:off x="-154091" y="604314"/>
            <a:ext cx="1597170" cy="36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pt-PT" b="1" err="1"/>
              <a:t>Chosing</a:t>
            </a:r>
            <a:r>
              <a:rPr lang="pt-PT" b="1"/>
              <a:t> </a:t>
            </a:r>
            <a:r>
              <a:rPr lang="pt-PT" b="1" err="1"/>
              <a:t>Algorithm</a:t>
            </a:r>
            <a:endParaRPr lang="pt-PT" b="1"/>
          </a:p>
        </p:txBody>
      </p:sp>
      <p:sp>
        <p:nvSpPr>
          <p:cNvPr id="22" name="Google Shape;941;p41">
            <a:extLst>
              <a:ext uri="{FF2B5EF4-FFF2-40B4-BE49-F238E27FC236}">
                <a16:creationId xmlns:a16="http://schemas.microsoft.com/office/drawing/2014/main" id="{995BDD5E-0F71-DE91-B4FD-B2E7FB514C1B}"/>
              </a:ext>
            </a:extLst>
          </p:cNvPr>
          <p:cNvSpPr txBox="1">
            <a:spLocks/>
          </p:cNvSpPr>
          <p:nvPr/>
        </p:nvSpPr>
        <p:spPr>
          <a:xfrm>
            <a:off x="-78585" y="3736596"/>
            <a:ext cx="1597170" cy="54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pt-PT" b="1" err="1"/>
              <a:t>Choose</a:t>
            </a:r>
            <a:r>
              <a:rPr lang="pt-PT" b="1"/>
              <a:t> Game </a:t>
            </a:r>
            <a:r>
              <a:rPr lang="pt-PT" b="1" err="1"/>
              <a:t>Number</a:t>
            </a:r>
            <a:endParaRPr lang="pt-PT" b="1"/>
          </a:p>
        </p:txBody>
      </p:sp>
      <p:sp>
        <p:nvSpPr>
          <p:cNvPr id="23" name="Google Shape;941;p41">
            <a:extLst>
              <a:ext uri="{FF2B5EF4-FFF2-40B4-BE49-F238E27FC236}">
                <a16:creationId xmlns:a16="http://schemas.microsoft.com/office/drawing/2014/main" id="{1F1C5F19-E119-5505-C863-821198F3626C}"/>
              </a:ext>
            </a:extLst>
          </p:cNvPr>
          <p:cNvSpPr txBox="1">
            <a:spLocks/>
          </p:cNvSpPr>
          <p:nvPr/>
        </p:nvSpPr>
        <p:spPr>
          <a:xfrm>
            <a:off x="7361967" y="3366367"/>
            <a:ext cx="1742760" cy="54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pt-PT" b="1"/>
              <a:t>AI </a:t>
            </a:r>
            <a:r>
              <a:rPr lang="pt-PT" b="1" err="1"/>
              <a:t>Solving</a:t>
            </a:r>
            <a:r>
              <a:rPr lang="pt-PT" b="1"/>
              <a:t> </a:t>
            </a:r>
            <a:r>
              <a:rPr lang="pt-PT" b="1" err="1"/>
              <a:t>Functionalities</a:t>
            </a:r>
            <a:endParaRPr lang="pt-PT" b="1"/>
          </a:p>
        </p:txBody>
      </p:sp>
      <p:sp>
        <p:nvSpPr>
          <p:cNvPr id="24" name="Google Shape;941;p41">
            <a:extLst>
              <a:ext uri="{FF2B5EF4-FFF2-40B4-BE49-F238E27FC236}">
                <a16:creationId xmlns:a16="http://schemas.microsoft.com/office/drawing/2014/main" id="{35837AD6-2C77-F347-89D6-DFD2CB30C3E7}"/>
              </a:ext>
            </a:extLst>
          </p:cNvPr>
          <p:cNvSpPr txBox="1">
            <a:spLocks/>
          </p:cNvSpPr>
          <p:nvPr/>
        </p:nvSpPr>
        <p:spPr>
          <a:xfrm>
            <a:off x="1515106" y="397699"/>
            <a:ext cx="2080917" cy="36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pt-PT" b="1" err="1"/>
              <a:t>Solving</a:t>
            </a:r>
            <a:r>
              <a:rPr lang="pt-PT" b="1"/>
              <a:t> </a:t>
            </a:r>
            <a:r>
              <a:rPr lang="pt-PT" b="1" err="1"/>
              <a:t>the</a:t>
            </a:r>
            <a:r>
              <a:rPr lang="pt-PT" b="1"/>
              <a:t> </a:t>
            </a:r>
            <a:r>
              <a:rPr lang="pt-PT" b="1" err="1"/>
              <a:t>Algorithm</a:t>
            </a:r>
            <a:endParaRPr lang="pt-PT" b="1"/>
          </a:p>
        </p:txBody>
      </p:sp>
      <p:sp>
        <p:nvSpPr>
          <p:cNvPr id="25" name="Google Shape;941;p41">
            <a:extLst>
              <a:ext uri="{FF2B5EF4-FFF2-40B4-BE49-F238E27FC236}">
                <a16:creationId xmlns:a16="http://schemas.microsoft.com/office/drawing/2014/main" id="{64BBB7B8-7877-37EB-CDE7-979344B843E5}"/>
              </a:ext>
            </a:extLst>
          </p:cNvPr>
          <p:cNvSpPr txBox="1">
            <a:spLocks/>
          </p:cNvSpPr>
          <p:nvPr/>
        </p:nvSpPr>
        <p:spPr>
          <a:xfrm>
            <a:off x="6472046" y="444018"/>
            <a:ext cx="1597170" cy="36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pt-PT" b="1"/>
              <a:t>Nº </a:t>
            </a:r>
            <a:r>
              <a:rPr lang="pt-PT" b="1" err="1"/>
              <a:t>of</a:t>
            </a:r>
            <a:r>
              <a:rPr lang="pt-PT" b="1"/>
              <a:t> </a:t>
            </a:r>
            <a:r>
              <a:rPr lang="pt-PT" b="1" err="1"/>
              <a:t>Cards</a:t>
            </a:r>
            <a:endParaRPr lang="pt-PT" b="1"/>
          </a:p>
        </p:txBody>
      </p:sp>
      <p:sp>
        <p:nvSpPr>
          <p:cNvPr id="26" name="Google Shape;941;p41">
            <a:extLst>
              <a:ext uri="{FF2B5EF4-FFF2-40B4-BE49-F238E27FC236}">
                <a16:creationId xmlns:a16="http://schemas.microsoft.com/office/drawing/2014/main" id="{ACD5CDDE-47C1-879F-9172-E1B60D1944B3}"/>
              </a:ext>
            </a:extLst>
          </p:cNvPr>
          <p:cNvSpPr txBox="1">
            <a:spLocks/>
          </p:cNvSpPr>
          <p:nvPr/>
        </p:nvSpPr>
        <p:spPr>
          <a:xfrm>
            <a:off x="7545274" y="1146317"/>
            <a:ext cx="1598726" cy="36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pt-PT" b="1" err="1"/>
              <a:t>Difficulty</a:t>
            </a:r>
            <a:r>
              <a:rPr lang="pt-PT" b="1"/>
              <a:t> </a:t>
            </a:r>
            <a:r>
              <a:rPr lang="pt-PT" b="1" err="1"/>
              <a:t>Settings</a:t>
            </a:r>
            <a:endParaRPr lang="pt-PT" b="1"/>
          </a:p>
        </p:txBody>
      </p:sp>
      <p:sp>
        <p:nvSpPr>
          <p:cNvPr id="32" name="Google Shape;941;p41">
            <a:extLst>
              <a:ext uri="{FF2B5EF4-FFF2-40B4-BE49-F238E27FC236}">
                <a16:creationId xmlns:a16="http://schemas.microsoft.com/office/drawing/2014/main" id="{03F26FE6-6107-58E3-3356-AF0E5C1E66E1}"/>
              </a:ext>
            </a:extLst>
          </p:cNvPr>
          <p:cNvSpPr txBox="1">
            <a:spLocks/>
          </p:cNvSpPr>
          <p:nvPr/>
        </p:nvSpPr>
        <p:spPr>
          <a:xfrm>
            <a:off x="7336476" y="2007441"/>
            <a:ext cx="1597170" cy="613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pt-PT" b="1"/>
              <a:t>Single </a:t>
            </a:r>
            <a:r>
              <a:rPr lang="pt-PT" b="1" err="1"/>
              <a:t>Player</a:t>
            </a:r>
            <a:r>
              <a:rPr lang="pt-PT" b="1"/>
              <a:t> </a:t>
            </a:r>
            <a:r>
              <a:rPr lang="pt-PT" b="1" err="1"/>
              <a:t>Buttons</a:t>
            </a:r>
            <a:endParaRPr lang="pt-PT" b="1"/>
          </a:p>
        </p:txBody>
      </p:sp>
    </p:spTree>
    <p:extLst>
      <p:ext uri="{BB962C8B-B14F-4D97-AF65-F5344CB8AC3E}">
        <p14:creationId xmlns:p14="http://schemas.microsoft.com/office/powerpoint/2010/main" val="1067469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>
          <a:extLst>
            <a:ext uri="{FF2B5EF4-FFF2-40B4-BE49-F238E27FC236}">
              <a16:creationId xmlns:a16="http://schemas.microsoft.com/office/drawing/2014/main" id="{BA5BE39D-4F5D-AF72-ED55-DE48AD784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40">
            <a:extLst>
              <a:ext uri="{FF2B5EF4-FFF2-40B4-BE49-F238E27FC236}">
                <a16:creationId xmlns:a16="http://schemas.microsoft.com/office/drawing/2014/main" id="{9AAF7BC4-BF1F-1749-1B64-D1D3AE0454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5025" y="1564950"/>
            <a:ext cx="41583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err="1"/>
              <a:t>Uninformed</a:t>
            </a:r>
            <a:r>
              <a:rPr lang="pt-PT"/>
              <a:t> </a:t>
            </a:r>
            <a:r>
              <a:rPr lang="pt-PT" err="1"/>
              <a:t>Search</a:t>
            </a:r>
            <a:endParaRPr/>
          </a:p>
        </p:txBody>
      </p:sp>
      <p:sp>
        <p:nvSpPr>
          <p:cNvPr id="915" name="Google Shape;915;p40">
            <a:extLst>
              <a:ext uri="{FF2B5EF4-FFF2-40B4-BE49-F238E27FC236}">
                <a16:creationId xmlns:a16="http://schemas.microsoft.com/office/drawing/2014/main" id="{E18F9E12-AF97-C23A-0F43-8E8AB64F312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50075" y="1564950"/>
            <a:ext cx="9690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916" name="Google Shape;916;p40">
            <a:extLst>
              <a:ext uri="{FF2B5EF4-FFF2-40B4-BE49-F238E27FC236}">
                <a16:creationId xmlns:a16="http://schemas.microsoft.com/office/drawing/2014/main" id="{AC64B7CF-FE77-2AA0-E3AE-DC5C41277EA1}"/>
              </a:ext>
            </a:extLst>
          </p:cNvPr>
          <p:cNvGrpSpPr/>
          <p:nvPr/>
        </p:nvGrpSpPr>
        <p:grpSpPr>
          <a:xfrm flipH="1">
            <a:off x="6775879" y="3868746"/>
            <a:ext cx="3599787" cy="1044104"/>
            <a:chOff x="-1431671" y="656496"/>
            <a:chExt cx="3599787" cy="1044104"/>
          </a:xfrm>
        </p:grpSpPr>
        <p:grpSp>
          <p:nvGrpSpPr>
            <p:cNvPr id="917" name="Google Shape;917;p40">
              <a:extLst>
                <a:ext uri="{FF2B5EF4-FFF2-40B4-BE49-F238E27FC236}">
                  <a16:creationId xmlns:a16="http://schemas.microsoft.com/office/drawing/2014/main" id="{976ECB34-0183-8269-7468-FE8EFC686F17}"/>
                </a:ext>
              </a:extLst>
            </p:cNvPr>
            <p:cNvGrpSpPr/>
            <p:nvPr/>
          </p:nvGrpSpPr>
          <p:grpSpPr>
            <a:xfrm>
              <a:off x="-368508" y="1432892"/>
              <a:ext cx="1567047" cy="45661"/>
              <a:chOff x="1754675" y="2661275"/>
              <a:chExt cx="1945675" cy="56700"/>
            </a:xfrm>
          </p:grpSpPr>
          <p:cxnSp>
            <p:nvCxnSpPr>
              <p:cNvPr id="918" name="Google Shape;918;p40">
                <a:extLst>
                  <a:ext uri="{FF2B5EF4-FFF2-40B4-BE49-F238E27FC236}">
                    <a16:creationId xmlns:a16="http://schemas.microsoft.com/office/drawing/2014/main" id="{374CB000-D6F7-CAF5-5613-F558547555DD}"/>
                  </a:ext>
                </a:extLst>
              </p:cNvPr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19" name="Google Shape;919;p40">
                <a:extLst>
                  <a:ext uri="{FF2B5EF4-FFF2-40B4-BE49-F238E27FC236}">
                    <a16:creationId xmlns:a16="http://schemas.microsoft.com/office/drawing/2014/main" id="{E5B1244B-888C-583A-2A7A-CAA913F9809E}"/>
                  </a:ext>
                </a:extLst>
              </p:cNvPr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0" name="Google Shape;920;p40">
              <a:extLst>
                <a:ext uri="{FF2B5EF4-FFF2-40B4-BE49-F238E27FC236}">
                  <a16:creationId xmlns:a16="http://schemas.microsoft.com/office/drawing/2014/main" id="{069815F2-7C68-58F1-7F33-9529E2EE41F2}"/>
                </a:ext>
              </a:extLst>
            </p:cNvPr>
            <p:cNvGrpSpPr/>
            <p:nvPr/>
          </p:nvGrpSpPr>
          <p:grpSpPr>
            <a:xfrm>
              <a:off x="-766480" y="1564412"/>
              <a:ext cx="1561280" cy="136187"/>
              <a:chOff x="1754675" y="2824000"/>
              <a:chExt cx="4728285" cy="412439"/>
            </a:xfrm>
          </p:grpSpPr>
          <p:sp>
            <p:nvSpPr>
              <p:cNvPr id="921" name="Google Shape;921;p40">
                <a:extLst>
                  <a:ext uri="{FF2B5EF4-FFF2-40B4-BE49-F238E27FC236}">
                    <a16:creationId xmlns:a16="http://schemas.microsoft.com/office/drawing/2014/main" id="{5570A5C0-673A-40DB-B149-4F9E7A0753EF}"/>
                  </a:ext>
                </a:extLst>
              </p:cNvPr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922" name="Google Shape;922;p40">
                <a:extLst>
                  <a:ext uri="{FF2B5EF4-FFF2-40B4-BE49-F238E27FC236}">
                    <a16:creationId xmlns:a16="http://schemas.microsoft.com/office/drawing/2014/main" id="{5EA17C64-33B6-64BE-BBE5-35A796D09202}"/>
                  </a:ext>
                </a:extLst>
              </p:cNvPr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3" name="Google Shape;923;p40">
              <a:extLst>
                <a:ext uri="{FF2B5EF4-FFF2-40B4-BE49-F238E27FC236}">
                  <a16:creationId xmlns:a16="http://schemas.microsoft.com/office/drawing/2014/main" id="{13FB4375-CE6A-44B2-2AE4-B10C4880E313}"/>
                </a:ext>
              </a:extLst>
            </p:cNvPr>
            <p:cNvGrpSpPr/>
            <p:nvPr/>
          </p:nvGrpSpPr>
          <p:grpSpPr>
            <a:xfrm>
              <a:off x="-1431671" y="1201087"/>
              <a:ext cx="3070084" cy="102364"/>
              <a:chOff x="1779150" y="2604263"/>
              <a:chExt cx="3811875" cy="127113"/>
            </a:xfrm>
          </p:grpSpPr>
          <p:sp>
            <p:nvSpPr>
              <p:cNvPr id="924" name="Google Shape;924;p40">
                <a:extLst>
                  <a:ext uri="{FF2B5EF4-FFF2-40B4-BE49-F238E27FC236}">
                    <a16:creationId xmlns:a16="http://schemas.microsoft.com/office/drawing/2014/main" id="{07A5DF8F-648B-3914-1BD9-E450541C59DC}"/>
                  </a:ext>
                </a:extLst>
              </p:cNvPr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925" name="Google Shape;925;p40">
                <a:extLst>
                  <a:ext uri="{FF2B5EF4-FFF2-40B4-BE49-F238E27FC236}">
                    <a16:creationId xmlns:a16="http://schemas.microsoft.com/office/drawing/2014/main" id="{4B4447FC-61C2-1859-6641-D203D2D04C1E}"/>
                  </a:ext>
                </a:extLst>
              </p:cNvPr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6" name="Google Shape;926;p40">
              <a:extLst>
                <a:ext uri="{FF2B5EF4-FFF2-40B4-BE49-F238E27FC236}">
                  <a16:creationId xmlns:a16="http://schemas.microsoft.com/office/drawing/2014/main" id="{FFBCAB03-7A5E-5ECE-6023-986D8570B6DC}"/>
                </a:ext>
              </a:extLst>
            </p:cNvPr>
            <p:cNvGrpSpPr/>
            <p:nvPr/>
          </p:nvGrpSpPr>
          <p:grpSpPr>
            <a:xfrm>
              <a:off x="-856941" y="773805"/>
              <a:ext cx="2877996" cy="223763"/>
              <a:chOff x="1748550" y="2064750"/>
              <a:chExt cx="3573375" cy="277863"/>
            </a:xfrm>
          </p:grpSpPr>
          <p:sp>
            <p:nvSpPr>
              <p:cNvPr id="927" name="Google Shape;927;p40">
                <a:extLst>
                  <a:ext uri="{FF2B5EF4-FFF2-40B4-BE49-F238E27FC236}">
                    <a16:creationId xmlns:a16="http://schemas.microsoft.com/office/drawing/2014/main" id="{4B9AFC38-6A09-3E24-388A-EEA2827D8A82}"/>
                  </a:ext>
                </a:extLst>
              </p:cNvPr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928" name="Google Shape;928;p40">
                <a:extLst>
                  <a:ext uri="{FF2B5EF4-FFF2-40B4-BE49-F238E27FC236}">
                    <a16:creationId xmlns:a16="http://schemas.microsoft.com/office/drawing/2014/main" id="{34A63277-E287-8C76-B59A-70BB23909DC8}"/>
                  </a:ext>
                </a:extLst>
              </p:cNvPr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9" name="Google Shape;929;p40">
              <a:extLst>
                <a:ext uri="{FF2B5EF4-FFF2-40B4-BE49-F238E27FC236}">
                  <a16:creationId xmlns:a16="http://schemas.microsoft.com/office/drawing/2014/main" id="{63A16DA8-8E90-05BD-206E-5591DD1697AE}"/>
                </a:ext>
              </a:extLst>
            </p:cNvPr>
            <p:cNvGrpSpPr/>
            <p:nvPr/>
          </p:nvGrpSpPr>
          <p:grpSpPr>
            <a:xfrm>
              <a:off x="-856882" y="656496"/>
              <a:ext cx="2430997" cy="185534"/>
              <a:chOff x="1748547" y="1392116"/>
              <a:chExt cx="5911958" cy="451312"/>
            </a:xfrm>
          </p:grpSpPr>
          <p:sp>
            <p:nvSpPr>
              <p:cNvPr id="930" name="Google Shape;930;p40">
                <a:extLst>
                  <a:ext uri="{FF2B5EF4-FFF2-40B4-BE49-F238E27FC236}">
                    <a16:creationId xmlns:a16="http://schemas.microsoft.com/office/drawing/2014/main" id="{05AAEB3C-1EE9-D5C8-C02E-B22C5823F468}"/>
                  </a:ext>
                </a:extLst>
              </p:cNvPr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931" name="Google Shape;931;p40">
                <a:extLst>
                  <a:ext uri="{FF2B5EF4-FFF2-40B4-BE49-F238E27FC236}">
                    <a16:creationId xmlns:a16="http://schemas.microsoft.com/office/drawing/2014/main" id="{49E4A678-3157-1A5B-636E-64ADEF1FC0CE}"/>
                  </a:ext>
                </a:extLst>
              </p:cNvPr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2" name="Google Shape;932;p40">
              <a:extLst>
                <a:ext uri="{FF2B5EF4-FFF2-40B4-BE49-F238E27FC236}">
                  <a16:creationId xmlns:a16="http://schemas.microsoft.com/office/drawing/2014/main" id="{56E8B2D7-C5FE-93E7-5CC3-1B6899024FCE}"/>
                </a:ext>
              </a:extLst>
            </p:cNvPr>
            <p:cNvGrpSpPr/>
            <p:nvPr/>
          </p:nvGrpSpPr>
          <p:grpSpPr>
            <a:xfrm>
              <a:off x="-842187" y="1064790"/>
              <a:ext cx="3010303" cy="45661"/>
              <a:chOff x="1766900" y="2869225"/>
              <a:chExt cx="3737650" cy="56700"/>
            </a:xfrm>
          </p:grpSpPr>
          <p:cxnSp>
            <p:nvCxnSpPr>
              <p:cNvPr id="933" name="Google Shape;933;p40">
                <a:extLst>
                  <a:ext uri="{FF2B5EF4-FFF2-40B4-BE49-F238E27FC236}">
                    <a16:creationId xmlns:a16="http://schemas.microsoft.com/office/drawing/2014/main" id="{9FF202E0-E8CB-D39E-B71C-94BB36BD4A25}"/>
                  </a:ext>
                </a:extLst>
              </p:cNvPr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34" name="Google Shape;934;p40">
                <a:extLst>
                  <a:ext uri="{FF2B5EF4-FFF2-40B4-BE49-F238E27FC236}">
                    <a16:creationId xmlns:a16="http://schemas.microsoft.com/office/drawing/2014/main" id="{2E7B19DA-1F42-3754-80B9-8B37B8F09EA1}"/>
                  </a:ext>
                </a:extLst>
              </p:cNvPr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76737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>
          <a:extLst>
            <a:ext uri="{FF2B5EF4-FFF2-40B4-BE49-F238E27FC236}">
              <a16:creationId xmlns:a16="http://schemas.microsoft.com/office/drawing/2014/main" id="{700B8BA7-8B40-92DC-4851-B0D148C40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41">
            <a:extLst>
              <a:ext uri="{FF2B5EF4-FFF2-40B4-BE49-F238E27FC236}">
                <a16:creationId xmlns:a16="http://schemas.microsoft.com/office/drawing/2014/main" id="{9123B966-F858-F937-F9DB-37BE6D5748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Uninformed Search Algorithms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716ED38F-7B6B-132C-239D-F957A855A1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836361"/>
              </p:ext>
            </p:extLst>
          </p:nvPr>
        </p:nvGraphicFramePr>
        <p:xfrm>
          <a:off x="427705" y="1289238"/>
          <a:ext cx="6718118" cy="3397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00" name="Google Shape;941;p41">
            <a:extLst>
              <a:ext uri="{FF2B5EF4-FFF2-40B4-BE49-F238E27FC236}">
                <a16:creationId xmlns:a16="http://schemas.microsoft.com/office/drawing/2014/main" id="{6C8E78CF-558F-EABE-3596-8BA7AC85710D}"/>
              </a:ext>
            </a:extLst>
          </p:cNvPr>
          <p:cNvSpPr txBox="1">
            <a:spLocks/>
          </p:cNvSpPr>
          <p:nvPr/>
        </p:nvSpPr>
        <p:spPr>
          <a:xfrm>
            <a:off x="6961325" y="884749"/>
            <a:ext cx="1858657" cy="3387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en" sz="1800"/>
              <a:t>Type of Player</a:t>
            </a:r>
          </a:p>
          <a:p>
            <a:pPr marL="0" indent="0" algn="ctr"/>
            <a:endParaRPr lang="en" sz="1800" b="1"/>
          </a:p>
          <a:p>
            <a:pPr algn="ctr"/>
            <a:r>
              <a:rPr lang="en" sz="1800" b="1"/>
              <a:t>Perfectionist</a:t>
            </a:r>
            <a:endParaRPr lang="en" b="1"/>
          </a:p>
          <a:p>
            <a:pPr marL="0" indent="0" algn="ctr"/>
            <a:endParaRPr lang="en" sz="1800" b="1"/>
          </a:p>
          <a:p>
            <a:pPr marL="0" indent="0" algn="ctr"/>
            <a:endParaRPr lang="en" sz="1800" b="1"/>
          </a:p>
          <a:p>
            <a:pPr marL="0" indent="0" algn="ctr"/>
            <a:endParaRPr lang="en" sz="1800" b="1"/>
          </a:p>
          <a:p>
            <a:pPr marL="0" indent="0" algn="ctr"/>
            <a:r>
              <a:rPr lang="en" sz="1800" b="1"/>
              <a:t>Bold</a:t>
            </a:r>
          </a:p>
          <a:p>
            <a:pPr marL="0" indent="0" algn="ctr"/>
            <a:endParaRPr lang="en" sz="1800" b="1"/>
          </a:p>
          <a:p>
            <a:pPr marL="0" indent="0" algn="ctr"/>
            <a:endParaRPr lang="en" sz="1800" b="1"/>
          </a:p>
          <a:p>
            <a:pPr marL="0" indent="0" algn="ctr"/>
            <a:endParaRPr lang="en" sz="1800" b="1"/>
          </a:p>
          <a:p>
            <a:pPr marL="0" indent="0" algn="ctr"/>
            <a:r>
              <a:rPr lang="en" sz="1800" b="1"/>
              <a:t>Balanced</a:t>
            </a:r>
          </a:p>
        </p:txBody>
      </p:sp>
    </p:spTree>
    <p:extLst>
      <p:ext uri="{BB962C8B-B14F-4D97-AF65-F5344CB8AC3E}">
        <p14:creationId xmlns:p14="http://schemas.microsoft.com/office/powerpoint/2010/main" val="2936450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ata Analytics Strategy Toolkit by Slidesgo">
  <a:themeElements>
    <a:clrScheme name="Simple Light">
      <a:dk1>
        <a:srgbClr val="202331"/>
      </a:dk1>
      <a:lt1>
        <a:srgbClr val="F8F4F4"/>
      </a:lt1>
      <a:dk2>
        <a:srgbClr val="1BBBE9"/>
      </a:dk2>
      <a:lt2>
        <a:srgbClr val="2C7EC7"/>
      </a:lt2>
      <a:accent1>
        <a:srgbClr val="0B539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023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 Analytics Strategy Toolkit by Slidesgo - Cópia</Template>
  <TotalTime>0</TotalTime>
  <Words>2193</Words>
  <Application>Microsoft Office PowerPoint</Application>
  <PresentationFormat>Apresentação no Ecrã (16:9)</PresentationFormat>
  <Paragraphs>228</Paragraphs>
  <Slides>27</Slides>
  <Notes>27</Notes>
  <HiddenSlides>0</HiddenSlides>
  <MMClips>3</MMClips>
  <ScaleCrop>false</ScaleCrop>
  <HeadingPairs>
    <vt:vector size="6" baseType="variant">
      <vt:variant>
        <vt:lpstr>Tipos de letra usados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27</vt:i4>
      </vt:variant>
    </vt:vector>
  </HeadingPairs>
  <TitlesOfParts>
    <vt:vector size="36" baseType="lpstr">
      <vt:lpstr>Poppins</vt:lpstr>
      <vt:lpstr>Barlow</vt:lpstr>
      <vt:lpstr>Wingdings</vt:lpstr>
      <vt:lpstr>Arial</vt:lpstr>
      <vt:lpstr>Anaheim</vt:lpstr>
      <vt:lpstr>Poppins ExtraBold</vt:lpstr>
      <vt:lpstr>Courier New</vt:lpstr>
      <vt:lpstr>Poppins Black</vt:lpstr>
      <vt:lpstr>Data Analytics Strategy Toolkit by Slidesgo</vt:lpstr>
      <vt:lpstr>FreeCell Solitaire  Search Problem</vt:lpstr>
      <vt:lpstr>TABLE OF CONTENTS</vt:lpstr>
      <vt:lpstr>The Game</vt:lpstr>
      <vt:lpstr>FreeCell Card Solitaire</vt:lpstr>
      <vt:lpstr>Extra Rules / Functionalities</vt:lpstr>
      <vt:lpstr>Problem Formulation</vt:lpstr>
      <vt:lpstr>The Interface</vt:lpstr>
      <vt:lpstr>Uninformed Search</vt:lpstr>
      <vt:lpstr>Uninformed Search Algorithms</vt:lpstr>
      <vt:lpstr>Uninformed Search Algorithms</vt:lpstr>
      <vt:lpstr>Informed Search</vt:lpstr>
      <vt:lpstr>Heuristics</vt:lpstr>
      <vt:lpstr>Demo</vt:lpstr>
      <vt:lpstr>Informed Algorithms Comparison</vt:lpstr>
      <vt:lpstr>Informed Algorithms Comparison</vt:lpstr>
      <vt:lpstr>Meta Heuristic</vt:lpstr>
      <vt:lpstr>Single Player</vt:lpstr>
      <vt:lpstr>Single player</vt:lpstr>
      <vt:lpstr>LLMs</vt:lpstr>
      <vt:lpstr>Experience with LLMs</vt:lpstr>
      <vt:lpstr>Designing a Freecell LLM Agent</vt:lpstr>
      <vt:lpstr>Looking Back and Ahead</vt:lpstr>
      <vt:lpstr>THANKS!</vt:lpstr>
      <vt:lpstr>Results</vt:lpstr>
      <vt:lpstr>Results regarding number of cards</vt:lpstr>
      <vt:lpstr>Results regarding difficulty setting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João Carlos Neves Soares</dc:creator>
  <cp:lastModifiedBy>João Carlos Neves Soares</cp:lastModifiedBy>
  <cp:revision>2</cp:revision>
  <dcterms:created xsi:type="dcterms:W3CDTF">2025-03-04T01:36:26Z</dcterms:created>
  <dcterms:modified xsi:type="dcterms:W3CDTF">2025-03-08T10:58:30Z</dcterms:modified>
</cp:coreProperties>
</file>